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 id="2147483722" r:id="rId2"/>
  </p:sldMasterIdLst>
  <p:notesMasterIdLst>
    <p:notesMasterId r:id="rId31"/>
  </p:notesMasterIdLst>
  <p:handoutMasterIdLst>
    <p:handoutMasterId r:id="rId32"/>
  </p:handoutMasterIdLst>
  <p:sldIdLst>
    <p:sldId id="498" r:id="rId3"/>
    <p:sldId id="499" r:id="rId4"/>
    <p:sldId id="500" r:id="rId5"/>
    <p:sldId id="496" r:id="rId6"/>
    <p:sldId id="497" r:id="rId7"/>
    <p:sldId id="502" r:id="rId8"/>
    <p:sldId id="501" r:id="rId9"/>
    <p:sldId id="503" r:id="rId10"/>
    <p:sldId id="504" r:id="rId11"/>
    <p:sldId id="505" r:id="rId12"/>
    <p:sldId id="506" r:id="rId13"/>
    <p:sldId id="483" r:id="rId14"/>
    <p:sldId id="507" r:id="rId15"/>
    <p:sldId id="486" r:id="rId16"/>
    <p:sldId id="468" r:id="rId17"/>
    <p:sldId id="508" r:id="rId18"/>
    <p:sldId id="470" r:id="rId19"/>
    <p:sldId id="491" r:id="rId20"/>
    <p:sldId id="492" r:id="rId21"/>
    <p:sldId id="509" r:id="rId22"/>
    <p:sldId id="510" r:id="rId23"/>
    <p:sldId id="513" r:id="rId24"/>
    <p:sldId id="514" r:id="rId25"/>
    <p:sldId id="494" r:id="rId26"/>
    <p:sldId id="511" r:id="rId27"/>
    <p:sldId id="512" r:id="rId28"/>
    <p:sldId id="515" r:id="rId29"/>
    <p:sldId id="464"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0">
          <p15:clr>
            <a:srgbClr val="A4A3A4"/>
          </p15:clr>
        </p15:guide>
        <p15:guide id="2" pos="288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2" autoAdjust="0"/>
    <p:restoredTop sz="70859" autoAdjust="0"/>
  </p:normalViewPr>
  <p:slideViewPr>
    <p:cSldViewPr snapToGrid="0" snapToObjects="1">
      <p:cViewPr varScale="1">
        <p:scale>
          <a:sx n="91" d="100"/>
          <a:sy n="91" d="100"/>
        </p:scale>
        <p:origin x="78" y="120"/>
      </p:cViewPr>
      <p:guideLst>
        <p:guide orient="horz" pos="1610"/>
        <p:guide pos="2886"/>
      </p:guideLst>
    </p:cSldViewPr>
  </p:slideViewPr>
  <p:outlineViewPr>
    <p:cViewPr>
      <p:scale>
        <a:sx n="33" d="100"/>
        <a:sy n="33" d="100"/>
      </p:scale>
      <p:origin x="0" y="0"/>
    </p:cViewPr>
  </p:outlineViewPr>
  <p:notesTextViewPr>
    <p:cViewPr>
      <p:scale>
        <a:sx n="72" d="100"/>
        <a:sy n="72" d="100"/>
      </p:scale>
      <p:origin x="0" y="0"/>
    </p:cViewPr>
  </p:notesTextViewPr>
  <p:sorterViewPr>
    <p:cViewPr>
      <p:scale>
        <a:sx n="120" d="100"/>
        <a:sy n="120" d="100"/>
      </p:scale>
      <p:origin x="0" y="-5814"/>
    </p:cViewPr>
  </p:sorterViewPr>
  <p:notesViewPr>
    <p:cSldViewPr snapToGrid="0" snapToObjects="1">
      <p:cViewPr varScale="1">
        <p:scale>
          <a:sx n="62" d="100"/>
          <a:sy n="62" d="100"/>
        </p:scale>
        <p:origin x="256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E3B4C0-1011-0B4A-BB54-31DF571664C0}" type="datetimeFigureOut">
              <a:t>12/5/2016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8D9969-7CC6-6840-8DAC-E43D0366181D}" type="slidenum">
              <a:t>‹#›</a:t>
            </a:fld>
            <a:endParaRPr lang="en-US" dirty="0"/>
          </a:p>
        </p:txBody>
      </p:sp>
    </p:spTree>
    <p:extLst>
      <p:ext uri="{BB962C8B-B14F-4D97-AF65-F5344CB8AC3E}">
        <p14:creationId xmlns:p14="http://schemas.microsoft.com/office/powerpoint/2010/main" val="31731327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E1C7CA-DF79-8846-9F95-E49BAB9BBD04}" type="datetimeFigureOut">
              <a:t>12/5/2016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AE732A-A94D-7948-AC8A-EA6E2776516F}" type="slidenum">
              <a:t>‹#›</a:t>
            </a:fld>
            <a:endParaRPr lang="en-US" dirty="0"/>
          </a:p>
        </p:txBody>
      </p:sp>
    </p:spTree>
    <p:extLst>
      <p:ext uri="{BB962C8B-B14F-4D97-AF65-F5344CB8AC3E}">
        <p14:creationId xmlns:p14="http://schemas.microsoft.com/office/powerpoint/2010/main" val="4929139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Betty, for that kind introduction, and good afternoon. Thank you for participating in this meeting of the Quality Advocates Network. Today, I will be discussing Penn State’s strategic plan and, in particular, how we are proceeding to implement it University-wide. It is an immense but essential endeavor, and one I think is important to discuss with all Penn State constituents, here at University Park and our other campuses across the Commonwealth.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While my principal focus today is on plan implementation, I’ll start by providing some contextual information to get everyone back up to speed on why this all matters and how we got to this point. I’ll also briefly cover the plan’s components and content, which are driving how we approach implementation.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will allow ample time for questions and comments after my presentation, and I hope you are eager to engage. This is a great opportunity for you to not only to ask questions, but also to offer your ideas and suggestions about how we should proceed. Successful implementation of our strategic plan will depend on constructive feedback from stakeholders throughout the University, and your participation in this meeting comes near the beginning of a multi-year process.</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1</a:t>
            </a:fld>
            <a:endParaRPr lang="en-US" dirty="0"/>
          </a:p>
        </p:txBody>
      </p:sp>
    </p:spTree>
    <p:extLst>
      <p:ext uri="{BB962C8B-B14F-4D97-AF65-F5344CB8AC3E}">
        <p14:creationId xmlns:p14="http://schemas.microsoft.com/office/powerpoint/2010/main" val="2707391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foundations support our five Thematic Priorities, which make up the proverbial “meat” of the strategic plan. They are: </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Transforming Education,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Enhancing Health,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Stewarding Our Planet’s Resources,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Advancing the Arts and Humanities, and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Driving Digital Innovation.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Each priority represents a breadth and depth of expertise and interest across multiple Penn State units where the University is well positioned, with a strategic investment of resources, to have profound and measurable impacts. The themes intersect unit plans and draw from the human capital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programs they represent.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should note that our five areas of thematic focus are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meant to exclude any other areas where we will continue to invest time and resources, such as our University’s vast research enterprise, education in STEM-related disciplines, and many others. They simply represent areas of unique opportunity during this five-year period, in addition to many things on which we already focus intently, with great success.</a:t>
            </a:r>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10</a:t>
            </a:fld>
            <a:endParaRPr lang="en-US" dirty="0"/>
          </a:p>
        </p:txBody>
      </p:sp>
    </p:spTree>
    <p:extLst>
      <p:ext uri="{BB962C8B-B14F-4D97-AF65-F5344CB8AC3E}">
        <p14:creationId xmlns:p14="http://schemas.microsoft.com/office/powerpoint/2010/main" val="966223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plan also identifies important Supporting Elements: functional areas that must be in place and operating optimally for Penn State to pursue its institutional imperatives and strategic priorities, and to support its mission and vision. They are:</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Organizational Processes,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Infrastructure and Support, and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Constituent Outreach and Engagement.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11</a:t>
            </a:fld>
            <a:endParaRPr lang="en-US" dirty="0"/>
          </a:p>
        </p:txBody>
      </p:sp>
    </p:spTree>
    <p:extLst>
      <p:ext uri="{BB962C8B-B14F-4D97-AF65-F5344CB8AC3E}">
        <p14:creationId xmlns:p14="http://schemas.microsoft.com/office/powerpoint/2010/main" val="4113402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that’s a quick summary of Penn State’s strategic plan. The strategic planning </a:t>
            </a:r>
            <a:r>
              <a:rPr lang="en-US" sz="1200" i="1" u="sng" kern="1200" dirty="0" smtClean="0">
                <a:solidFill>
                  <a:schemeClr val="tx1"/>
                </a:solidFill>
                <a:effectLst/>
                <a:latin typeface="+mn-lt"/>
                <a:ea typeface="+mn-ea"/>
                <a:cs typeface="+mn-cs"/>
              </a:rPr>
              <a:t>process</a:t>
            </a:r>
            <a:r>
              <a:rPr lang="en-US" sz="1200" kern="1200" dirty="0" smtClean="0">
                <a:solidFill>
                  <a:schemeClr val="tx1"/>
                </a:solidFill>
                <a:effectLst/>
                <a:latin typeface="+mn-lt"/>
                <a:ea typeface="+mn-ea"/>
                <a:cs typeface="+mn-cs"/>
              </a:rPr>
              <a:t>, however, goes far beyond writing the plan. Implementing it is a complex endeavor that is already under way and will continue during the next four years. I will go into more detail about this process now.</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impactful strategic plan must roll out in three major phases: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Development,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Implementation, and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Assessment.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sections you see here in orange are reflected in our written plan.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Now we are moving forward with plan implementation, the steps in blue. Those are coupled with assessment and evaluation efforts, shown in green. </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12</a:t>
            </a:fld>
            <a:endParaRPr lang="en-US" dirty="0"/>
          </a:p>
        </p:txBody>
      </p:sp>
    </p:spTree>
    <p:extLst>
      <p:ext uri="{BB962C8B-B14F-4D97-AF65-F5344CB8AC3E}">
        <p14:creationId xmlns:p14="http://schemas.microsoft.com/office/powerpoint/2010/main" val="4144192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Because implementing our strategic plan is a complex, multi-year process, we created a committee structure to make it more manageable. One oversight committee manages the work of eight executive committees – the decision-making bodies. They, in turn, manage eight corresponding steering committees, which develop and make plan-related recommendations and proposals. Community forums such as today’s gathering will enable valuable constituent input and feedback to reach our committees and inform their work throughout the implementation process.</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13</a:t>
            </a:fld>
            <a:endParaRPr lang="en-US" dirty="0"/>
          </a:p>
        </p:txBody>
      </p:sp>
    </p:spTree>
    <p:extLst>
      <p:ext uri="{BB962C8B-B14F-4D97-AF65-F5344CB8AC3E}">
        <p14:creationId xmlns:p14="http://schemas.microsoft.com/office/powerpoint/2010/main" val="1393060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graphic shows the layered committee structure we built to implement our plan. The oversight committee, shown at the top, oversees the work of eight executive committees and their supporting steering committees.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Each executive and steering committee aligns with a thematic priority or supporting element articulated in the strategic plan. The foundations, shown on the left side of this graphic, are integral to all components of the plan, so they drive all of the committees’ efforts. Feedback gleaned from community forums informs the committees’ efforts from the bottom up.</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14</a:t>
            </a:fld>
            <a:endParaRPr lang="en-US" dirty="0"/>
          </a:p>
        </p:txBody>
      </p:sp>
    </p:spTree>
    <p:extLst>
      <p:ext uri="{BB962C8B-B14F-4D97-AF65-F5344CB8AC3E}">
        <p14:creationId xmlns:p14="http://schemas.microsoft.com/office/powerpoint/2010/main" val="1807237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66772"/>
          </a:xfrm>
        </p:spPr>
        <p:txBody>
          <a:bodyPr/>
          <a:lstStyle/>
          <a:p>
            <a:r>
              <a:rPr lang="en-US" sz="1200" kern="1200" dirty="0" smtClean="0">
                <a:solidFill>
                  <a:schemeClr val="tx1"/>
                </a:solidFill>
                <a:effectLst/>
                <a:latin typeface="+mn-lt"/>
                <a:ea typeface="+mn-ea"/>
                <a:cs typeface="+mn-cs"/>
              </a:rPr>
              <a:t>So, how do these committees differ regarding their charges – the work they are being asked to do?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Oversight Committee, which I chair, ultimately drives the implementation process throughout Penn State. It will deliver regular progress reports to me, the Board of Trustees, and other University leaders.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executive committees include leaders from throughout the University who have relevant experience and expertise </a:t>
            </a:r>
            <a:r>
              <a:rPr lang="en-US" sz="1200" i="1" u="sng" kern="1200" dirty="0"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the capacity to transform our goals into ambitious – but still achievable – strategies and outcomes. These committees and their members are being asked to:</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provide regular updates to the Oversight Committee;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review and support the goals, initiatives, strategies, and metrics proposed by their corresponding steering committees;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prioritize efforts related to their topical areas; and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identify and direct resources to support those efforts.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Meanwhile, the steering committees, which report to their corresponding executive committees, are being asked to: </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develop initiatives related to targeted areas of opportunity;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establish specific goals and objectives and action plans for achieving them;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identify and track performance indicators;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ensure that the plan’s foundations are woven throughout the goals, initiatives, strategies, and metrics they propose to their executive committees; and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facilitate public forums to engage faculty, staff, students, and alumni in the plan’s implementation.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of the committees are already engaged and working in their topical and functional areas. In conjunction with representatives of the Office of Planning and Assessment, they are developing action plans, making recommendations, and writing and submitting thorough reports about their work.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15</a:t>
            </a:fld>
            <a:endParaRPr lang="en-US" dirty="0"/>
          </a:p>
        </p:txBody>
      </p:sp>
    </p:spTree>
    <p:extLst>
      <p:ext uri="{BB962C8B-B14F-4D97-AF65-F5344CB8AC3E}">
        <p14:creationId xmlns:p14="http://schemas.microsoft.com/office/powerpoint/2010/main" val="397156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66772"/>
          </a:xfrm>
        </p:spPr>
        <p:txBody>
          <a:bodyPr/>
          <a:lstStyle/>
          <a:p>
            <a:r>
              <a:rPr lang="en-US" sz="1200" kern="1200" dirty="0" smtClean="0">
                <a:solidFill>
                  <a:schemeClr val="tx1"/>
                </a:solidFill>
                <a:effectLst/>
                <a:latin typeface="+mn-lt"/>
                <a:ea typeface="+mn-ea"/>
                <a:cs typeface="+mn-cs"/>
              </a:rPr>
              <a:t>I should add that every foundational area identified in the strategic plan has a representative on each steering committee. The units responsible for identifying these representatives – such as the Office of Global Programs, for the foundation related to Global Engagement – are holding meetings to ensure a holistic approach to including the foundations in plan implementation.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Each foundation representative is responsible for working with his or her steering committee and periodically with other members focused on their foundational area.</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16</a:t>
            </a:fld>
            <a:endParaRPr lang="en-US" dirty="0"/>
          </a:p>
        </p:txBody>
      </p:sp>
    </p:spTree>
    <p:extLst>
      <p:ext uri="{BB962C8B-B14F-4D97-AF65-F5344CB8AC3E}">
        <p14:creationId xmlns:p14="http://schemas.microsoft.com/office/powerpoint/2010/main" val="2633441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put a lot of structure around implementation, which makes sense because our strategic planning processes are not haphazard endeavors. The over-arching strategic plan emerged after </a:t>
            </a:r>
            <a:r>
              <a:rPr lang="en-US" sz="1200" i="1" u="sng" kern="12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 academic and administrative units wrote </a:t>
            </a:r>
            <a:r>
              <a:rPr lang="en-US" sz="1200" i="1" u="sng" kern="1200" dirty="0" smtClean="0">
                <a:solidFill>
                  <a:schemeClr val="tx1"/>
                </a:solidFill>
                <a:effectLst/>
                <a:latin typeface="+mn-lt"/>
                <a:ea typeface="+mn-ea"/>
                <a:cs typeface="+mn-cs"/>
              </a:rPr>
              <a:t>their</a:t>
            </a:r>
            <a:r>
              <a:rPr lang="en-US" sz="1200" kern="1200" dirty="0" smtClean="0">
                <a:solidFill>
                  <a:schemeClr val="tx1"/>
                </a:solidFill>
                <a:effectLst/>
                <a:latin typeface="+mn-lt"/>
                <a:ea typeface="+mn-ea"/>
                <a:cs typeface="+mn-cs"/>
              </a:rPr>
              <a:t> strategic plans. This process was essential to ensure alignment – to make sure that, as much as possible, we are all “on the same page.”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17</a:t>
            </a:fld>
            <a:endParaRPr lang="en-US" dirty="0"/>
          </a:p>
        </p:txBody>
      </p:sp>
    </p:spTree>
    <p:extLst>
      <p:ext uri="{BB962C8B-B14F-4D97-AF65-F5344CB8AC3E}">
        <p14:creationId xmlns:p14="http://schemas.microsoft.com/office/powerpoint/2010/main" val="1814422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66772"/>
          </a:xfrm>
        </p:spPr>
        <p:txBody>
          <a:bodyPr/>
          <a:lstStyle/>
          <a:p>
            <a:r>
              <a:rPr lang="en-US" sz="1200" b="0" kern="1200" dirty="0" smtClean="0">
                <a:solidFill>
                  <a:schemeClr val="tx1"/>
                </a:solidFill>
                <a:effectLst/>
                <a:latin typeface="+mn-lt"/>
                <a:ea typeface="+mn-ea"/>
                <a:cs typeface="+mn-cs"/>
              </a:rPr>
              <a:t>Throughout the multi-year</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process, all Penn State units will report regularly on:</a:t>
            </a:r>
          </a:p>
          <a:p>
            <a:pPr lvl="0"/>
            <a:endParaRPr lang="en-US"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their alignment with the strategic plan,</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contributions to Penn State’s goals,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outcomes and successes,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challenges and concerns, and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any modifications to their own strategic plans.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reports will help the committees implement a focused, data-driven plan. Official annual progress reports for all units are due next May.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18</a:t>
            </a:fld>
            <a:endParaRPr lang="en-US" dirty="0"/>
          </a:p>
        </p:txBody>
      </p:sp>
    </p:spTree>
    <p:extLst>
      <p:ext uri="{BB962C8B-B14F-4D97-AF65-F5344CB8AC3E}">
        <p14:creationId xmlns:p14="http://schemas.microsoft.com/office/powerpoint/2010/main" val="667857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66772"/>
          </a:xfrm>
        </p:spPr>
        <p:txBody>
          <a:bodyPr/>
          <a:lstStyle/>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strategic planning timeline for this semester and next semester notes these reports and other deliverables, including relevant updates throughout the process. We will post these regularly on the strategic plan website.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19</a:t>
            </a:fld>
            <a:endParaRPr lang="en-US" dirty="0"/>
          </a:p>
        </p:txBody>
      </p:sp>
    </p:spTree>
    <p:extLst>
      <p:ext uri="{BB962C8B-B14F-4D97-AF65-F5344CB8AC3E}">
        <p14:creationId xmlns:p14="http://schemas.microsoft.com/office/powerpoint/2010/main" val="61451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Strategic planning has paved the way for Penn State's ascension among the ranks of the world’s great research universities. Since the 1980s, Penn State has engaged in strategic planning to strengthen its ability to make careful, informed choices, and to allocate resources according to evidence, judgment, and long-term priorities.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while it’s nice to be hopeful, sitting back and hoping for the best is </a:t>
            </a:r>
            <a:r>
              <a:rPr lang="en-US" sz="1200" u="sng"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a strategy. Simply put, planning matters, and strategic planning for universities is perhaps more vital now than ever before. Our fast-changing world requires that we break free of static plans and become more agile and adaptive. Rapidly evolving trends in higher education call for us to think more critically and innovatively as we move forward.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Consider how much has changed across the University in only the past 20 to 25 years. Our culture of constant innovation requires continuous planning and assessment to ensure we deliver what our students and other key stakeholders demand.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Where will we focus our efforts? What capabilities will we need? How will we succeed, and what will success look like for Penn State as a whole, as well as for all of its many parts? These are among the many questions we must address.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All universities plan. But it’s </a:t>
            </a:r>
            <a:r>
              <a:rPr lang="en-US" sz="1200" u="sng" kern="1200" dirty="0" smtClean="0">
                <a:solidFill>
                  <a:schemeClr val="tx1"/>
                </a:solidFill>
                <a:effectLst/>
                <a:latin typeface="+mn-lt"/>
                <a:ea typeface="+mn-ea"/>
                <a:cs typeface="+mn-cs"/>
              </a:rPr>
              <a:t>how</a:t>
            </a:r>
            <a:r>
              <a:rPr lang="en-US" sz="1200" kern="1200" dirty="0" smtClean="0">
                <a:solidFill>
                  <a:schemeClr val="tx1"/>
                </a:solidFill>
                <a:effectLst/>
                <a:latin typeface="+mn-lt"/>
                <a:ea typeface="+mn-ea"/>
                <a:cs typeface="+mn-cs"/>
              </a:rPr>
              <a:t> they plan, and then implement their plans, that ultimately makes the difference between progress and stagnation. We are actively pursuing the former, and as a result avoiding the latter.</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2</a:t>
            </a:fld>
            <a:endParaRPr lang="en-US" dirty="0"/>
          </a:p>
        </p:txBody>
      </p:sp>
    </p:spTree>
    <p:extLst>
      <p:ext uri="{BB962C8B-B14F-4D97-AF65-F5344CB8AC3E}">
        <p14:creationId xmlns:p14="http://schemas.microsoft.com/office/powerpoint/2010/main" val="397506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Speaking of the website, we have updated it in recent weeks to contain not only the text of the plan, but also several new sections. This recent screenshot reveals an expanded left-side menu with pages related to detailed information about the implementation committees and their work. Other new sections are devoted to progress reports on plan implementation, related events, and ways for people to get involved and provide feedback.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website is being updated regularly with all plan-related event information, including forums we are planning early next year at several of our Commonwealth Campuses. With the help of our strategic communications team, we will promote those events through all of our relevant news and social media platforms.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We’ll also be using the home page to feature stories that show how the plan is being implemented across the University. </a:t>
            </a:r>
            <a:r>
              <a:rPr lang="en-US" sz="1200" kern="1200" smtClean="0">
                <a:solidFill>
                  <a:schemeClr val="tx1"/>
                </a:solidFill>
                <a:effectLst/>
                <a:latin typeface="+mn-lt"/>
                <a:ea typeface="+mn-ea"/>
                <a:cs typeface="+mn-cs"/>
              </a:rPr>
              <a:t>Look for the first stories to be showcased online in the coming week.</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20</a:t>
            </a:fld>
            <a:endParaRPr lang="en-US" dirty="0"/>
          </a:p>
        </p:txBody>
      </p:sp>
    </p:spTree>
    <p:extLst>
      <p:ext uri="{BB962C8B-B14F-4D97-AF65-F5344CB8AC3E}">
        <p14:creationId xmlns:p14="http://schemas.microsoft.com/office/powerpoint/2010/main" val="1269971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Regarding the implementation committees and related information, I want to spotlight the Committees drop-down menu on the updated plan website. In this section, you can download PDFs that list members of all of the executive and steering committees. If you want to know who is serving on a committee focused on a specific thematic priority or supporting element, you can simply click on the appropriate link to access that information.</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21</a:t>
            </a:fld>
            <a:endParaRPr lang="en-US" dirty="0"/>
          </a:p>
        </p:txBody>
      </p:sp>
    </p:spTree>
    <p:extLst>
      <p:ext uri="{BB962C8B-B14F-4D97-AF65-F5344CB8AC3E}">
        <p14:creationId xmlns:p14="http://schemas.microsoft.com/office/powerpoint/2010/main" val="1126048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strategic plan implementation is well under way, with people engaged in the process across the University. However, one of the most common questions I get involves what implementing the plan “looks like” in real time. What is actually happening at Penn State that reflects the content of our strategic plan and showcases our commitment to executing it?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strategic plan is already providing a strong foundation from which to work and get meaningful things done. Every day we are building on existing areas of strength and activity.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Examples abound of initiatives and success stories that show how we are already operationalizing the strategic plan across Penn State. Among them are:</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All In</a:t>
            </a:r>
            <a:r>
              <a:rPr lang="en-US" sz="1200" kern="1200" dirty="0" smtClean="0">
                <a:solidFill>
                  <a:schemeClr val="tx1"/>
                </a:solidFill>
                <a:effectLst/>
                <a:latin typeface="+mn-lt"/>
                <a:ea typeface="+mn-ea"/>
                <a:cs typeface="+mn-cs"/>
              </a:rPr>
              <a:t> – Our University-wide diversity and inclusion initiative kicked off in October with a spectacular multimedia presentation projected onto the front of Old Main in University Park. The event was live-streamed to the Commonwealth Campuses.</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Invent Penn State</a:t>
            </a:r>
            <a:r>
              <a:rPr lang="en-US" sz="1200" kern="1200" dirty="0" smtClean="0">
                <a:solidFill>
                  <a:schemeClr val="tx1"/>
                </a:solidFill>
                <a:effectLst/>
                <a:latin typeface="+mn-lt"/>
                <a:ea typeface="+mn-ea"/>
                <a:cs typeface="+mn-cs"/>
              </a:rPr>
              <a:t> – This already popular and impactful initiative offers resources and opportunities to collaborate, innovate, invest, or grow a business.</a:t>
            </a:r>
          </a:p>
          <a:p>
            <a:pPr mar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100&amp;Change</a:t>
            </a:r>
            <a:r>
              <a:rPr lang="en-US" sz="1200" kern="1200" dirty="0" smtClean="0">
                <a:solidFill>
                  <a:schemeClr val="tx1"/>
                </a:solidFill>
                <a:effectLst/>
                <a:latin typeface="+mn-lt"/>
                <a:ea typeface="+mn-ea"/>
                <a:cs typeface="+mn-cs"/>
              </a:rPr>
              <a:t> – We are </a:t>
            </a:r>
            <a:r>
              <a:rPr lang="en-US" sz="1200" kern="1200" dirty="0" smtClean="0">
                <a:solidFill>
                  <a:schemeClr val="tx1"/>
                </a:solidFill>
                <a:effectLst/>
                <a:latin typeface="+mn-lt"/>
                <a:ea typeface="+mn-ea"/>
                <a:cs typeface="+mn-cs"/>
              </a:rPr>
              <a:t>submitting a proposal to </a:t>
            </a:r>
            <a:r>
              <a:rPr lang="en-US" sz="1200" kern="1200" dirty="0" smtClean="0">
                <a:solidFill>
                  <a:schemeClr val="tx1"/>
                </a:solidFill>
                <a:effectLst/>
                <a:latin typeface="+mn-lt"/>
                <a:ea typeface="+mn-ea"/>
                <a:cs typeface="+mn-cs"/>
              </a:rPr>
              <a:t>the MacArthur Foundation </a:t>
            </a:r>
            <a:r>
              <a:rPr lang="en-US" sz="1200" kern="1200" dirty="0" smtClean="0">
                <a:solidFill>
                  <a:schemeClr val="tx1"/>
                </a:solidFill>
                <a:effectLst/>
                <a:latin typeface="+mn-lt"/>
                <a:ea typeface="+mn-ea"/>
                <a:cs typeface="+mn-cs"/>
              </a:rPr>
              <a:t>regarding </a:t>
            </a:r>
            <a:r>
              <a:rPr lang="en-US" sz="1200" kern="1200" dirty="0" smtClean="0">
                <a:solidFill>
                  <a:schemeClr val="tx1"/>
                </a:solidFill>
                <a:effectLst/>
                <a:latin typeface="+mn-lt"/>
                <a:ea typeface="+mn-ea"/>
                <a:cs typeface="+mn-cs"/>
              </a:rPr>
              <a:t>this new </a:t>
            </a:r>
            <a:r>
              <a:rPr lang="en-US" sz="1200" kern="1200" dirty="0" smtClean="0">
                <a:solidFill>
                  <a:schemeClr val="tx1"/>
                </a:solidFill>
                <a:effectLst/>
                <a:latin typeface="+mn-lt"/>
                <a:ea typeface="+mn-ea"/>
                <a:cs typeface="+mn-cs"/>
              </a:rPr>
              <a:t>competition,</a:t>
            </a:r>
            <a:r>
              <a:rPr lang="en-US" sz="1200" kern="1200" baseline="0" dirty="0" smtClean="0">
                <a:solidFill>
                  <a:schemeClr val="tx1"/>
                </a:solidFill>
                <a:effectLst/>
                <a:latin typeface="+mn-lt"/>
                <a:ea typeface="+mn-ea"/>
                <a:cs typeface="+mn-cs"/>
              </a:rPr>
              <a:t> which</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ultimately will award a $100 million grant to one </a:t>
            </a:r>
            <a:r>
              <a:rPr lang="en-US" sz="1200" kern="1200" dirty="0" smtClean="0">
                <a:solidFill>
                  <a:schemeClr val="tx1"/>
                </a:solidFill>
                <a:effectLst/>
                <a:latin typeface="+mn-lt"/>
                <a:ea typeface="+mn-ea"/>
                <a:cs typeface="+mn-cs"/>
              </a:rPr>
              <a:t>project</a:t>
            </a:r>
            <a:r>
              <a:rPr lang="en-US" sz="1200" kern="1200" baseline="0" dirty="0" smtClean="0">
                <a:solidFill>
                  <a:schemeClr val="tx1"/>
                </a:solidFill>
                <a:effectLst/>
                <a:latin typeface="+mn-lt"/>
                <a:ea typeface="+mn-ea"/>
                <a:cs typeface="+mn-cs"/>
              </a:rPr>
              <a:t> or initiative </a:t>
            </a:r>
            <a:r>
              <a:rPr lang="en-US" sz="1200" kern="1200" dirty="0" smtClean="0">
                <a:solidFill>
                  <a:schemeClr val="tx1"/>
                </a:solidFill>
                <a:effectLst/>
                <a:latin typeface="+mn-lt"/>
                <a:ea typeface="+mn-ea"/>
                <a:cs typeface="+mn-cs"/>
              </a:rPr>
              <a:t>designed </a:t>
            </a:r>
            <a:r>
              <a:rPr lang="en-US" sz="1200" kern="1200" dirty="0" smtClean="0">
                <a:solidFill>
                  <a:schemeClr val="tx1"/>
                </a:solidFill>
                <a:effectLst/>
                <a:latin typeface="+mn-lt"/>
                <a:ea typeface="+mn-ea"/>
                <a:cs typeface="+mn-cs"/>
              </a:rPr>
              <a:t>to help solve a critical global problem</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22</a:t>
            </a:fld>
            <a:endParaRPr lang="en-US" dirty="0"/>
          </a:p>
        </p:txBody>
      </p:sp>
    </p:spTree>
    <p:extLst>
      <p:ext uri="{BB962C8B-B14F-4D97-AF65-F5344CB8AC3E}">
        <p14:creationId xmlns:p14="http://schemas.microsoft.com/office/powerpoint/2010/main" val="579964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Countless other examples, large and small, show how the University is supporting and driving the strategic plan in meaningful ways. Consider just one of our strategic plan’s thematic priorities: Enhancing Health. </a:t>
            </a:r>
          </a:p>
          <a:p>
            <a:r>
              <a:rPr lang="en-US" sz="1200" b="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state that, “Penn State will be a leader in promoting quality of life through comprehensive approaches to enhancing personalized and population health, achieved through a commitment to and investment in relevant research, education, clinical practice, and outreach.”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crux of this priority is recognition of the multiple factors that contribute to overall health – including individual biology and behaviors, the contexts in which people live and work, the quality of their health care, and public health policies and programs.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is an important and ambitious priority, and recent news shows how we’re driving it across Penn State. </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University is constructing the Penn State Health and Wellness Center, a faculty and staff health clinic on the first floor of the Nursing Sciences Building. Starting in January, the clinic will provide University Park employees with care for minor health issues, ranging from coughs and colds to scrapes and bruises using the skills of nurse practitioners and Penn State Health physicians.</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Also, announced last month by the American Cancer Society, the University Park Undergraduate Association was awarded a $20,000 grant toward a student-led effort to explore smoke-free initiatives. Penn State is one of only 20 colleges and universities to receive such a grant.</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addition, University Health Services recently announced that it is seeking student ambassadors for its new “Healthy Penn State” initiative.</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Meanwhile, researchers in the College of Health and Human Development are focusing on ways to drive behavioral change and improve community health. With support from the National Prevention Science Coalition, they have launched a pilot program for building collaborations between scientists and policy makers – all to translate behavioral prevention strategies into meaningful, evidence-based policy.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Finally, earlier this week, the College of Education partnered with the Office of Annual Giving for “Giving Tuesday.” It chose CEDAR Clinic as its beneficiary to spread awareness and raise funds for student mental health.  T</a:t>
            </a:r>
            <a:r>
              <a:rPr lang="en-US" sz="1200" dirty="0" smtClean="0"/>
              <a:t>his week also happens to be Mental Health and Wellness Week at Penn State.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Keep in mind that these are only a few examples of efforts that support just one part of our comprehensive strategic plan. And, these are the types of stories you’ll soon see featured on the home page of the</a:t>
            </a:r>
            <a:r>
              <a:rPr lang="en-US" sz="1200" kern="1200" baseline="0" dirty="0" smtClean="0">
                <a:solidFill>
                  <a:schemeClr val="tx1"/>
                </a:solidFill>
                <a:effectLst/>
                <a:latin typeface="+mn-lt"/>
                <a:ea typeface="+mn-ea"/>
                <a:cs typeface="+mn-cs"/>
              </a:rPr>
              <a:t> strategic plan website.</a:t>
            </a:r>
            <a:endParaRPr lang="en-US" sz="1200" kern="1200" dirty="0" smtClean="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23</a:t>
            </a:fld>
            <a:endParaRPr lang="en-US" dirty="0"/>
          </a:p>
        </p:txBody>
      </p:sp>
    </p:spTree>
    <p:extLst>
      <p:ext uri="{BB962C8B-B14F-4D97-AF65-F5344CB8AC3E}">
        <p14:creationId xmlns:p14="http://schemas.microsoft.com/office/powerpoint/2010/main" val="2413437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66772"/>
          </a:xfrm>
        </p:spPr>
        <p:txBody>
          <a:bodyPr/>
          <a:lstStyle/>
          <a:p>
            <a:r>
              <a:rPr lang="en-US" sz="1200" kern="1200" dirty="0" smtClean="0">
                <a:solidFill>
                  <a:schemeClr val="tx1"/>
                </a:solidFill>
                <a:effectLst/>
                <a:latin typeface="+mn-lt"/>
                <a:ea typeface="+mn-ea"/>
                <a:cs typeface="+mn-cs"/>
              </a:rPr>
              <a:t>Moving forward, our call to action is clear. While developing our strategic plan was a University-wide effort, implementing it is, as well. I have met with many groups of Penn State leaders in the past few months to explain what is expected of them.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am asking key stakeholders on all of our campuses – and in all of our colleges, departments, and operating units – to connect our strategies to their day-to-day activities and efforts like the health-related ones I referenced.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am asking them to be engaged, accountable, communicative, and receptive to feedback and change.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I am reminding them that, without their leadership, we will not achieve our desired outcomes.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will be reinforcing these messages often during the next four years.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24</a:t>
            </a:fld>
            <a:endParaRPr lang="en-US" dirty="0"/>
          </a:p>
        </p:txBody>
      </p:sp>
    </p:spTree>
    <p:extLst>
      <p:ext uri="{BB962C8B-B14F-4D97-AF65-F5344CB8AC3E}">
        <p14:creationId xmlns:p14="http://schemas.microsoft.com/office/powerpoint/2010/main" val="1330457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Ultimately, it is also important for everyone to know that our current planning efforts are a continuation of the University’s longtime focus on strategic management. Because of this approach over the past 40 years, Penn State is well situated to maintain and even advance its position among the world’s top research universities. Our current plan is agile and adaptive, laying out in broad strokes the basis for future, successful actions toward that end.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25</a:t>
            </a:fld>
            <a:endParaRPr lang="en-US" dirty="0"/>
          </a:p>
        </p:txBody>
      </p:sp>
    </p:spTree>
    <p:extLst>
      <p:ext uri="{BB962C8B-B14F-4D97-AF65-F5344CB8AC3E}">
        <p14:creationId xmlns:p14="http://schemas.microsoft.com/office/powerpoint/2010/main" val="4102035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Strategic planning is essential for an institution of our size and scope. By identifying Penn State’s goals at a high level through our University-wide plan, we established a strong foundation for their pursuit and implementation.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have the pivotal pieces in place to extend the University‘s reach and impact during what we all recognize is a period of disruptive change. Throughout this time, exceptional teaching, research, and service remain essential – as the strategic plan’s mission statement makes clear.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26</a:t>
            </a:fld>
            <a:endParaRPr lang="en-US" dirty="0"/>
          </a:p>
        </p:txBody>
      </p:sp>
    </p:spTree>
    <p:extLst>
      <p:ext uri="{BB962C8B-B14F-4D97-AF65-F5344CB8AC3E}">
        <p14:creationId xmlns:p14="http://schemas.microsoft.com/office/powerpoint/2010/main" val="2728835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Penn State and other institutions of higher learning are facing significant and fundamental challenges that often lack clear or easy solutions. There are no silver bullets or one-size-fits-all answers for addressing these challenges, but we are determined to get useful input from people University-wide to identify and deploy appropriate solutions.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Collaboration across the enterprise will be key to our success. So, how can you get involved? Attending events like this one is a great place to start. Also:</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Reach out to implementation committee members to share your thoughts and expertise. What ideas do </a:t>
            </a:r>
            <a:r>
              <a:rPr lang="en-US" sz="1200" i="1" u="sng" kern="1200" dirty="0" smtClean="0">
                <a:solidFill>
                  <a:schemeClr val="tx1"/>
                </a:solidFill>
                <a:effectLst/>
                <a:latin typeface="+mn-lt"/>
                <a:ea typeface="+mn-ea"/>
                <a:cs typeface="+mn-cs"/>
              </a:rPr>
              <a:t>you</a:t>
            </a:r>
            <a:r>
              <a:rPr lang="en-US" sz="1200" kern="1200" dirty="0" smtClean="0">
                <a:solidFill>
                  <a:schemeClr val="tx1"/>
                </a:solidFill>
                <a:effectLst/>
                <a:latin typeface="+mn-lt"/>
                <a:ea typeface="+mn-ea"/>
                <a:cs typeface="+mn-cs"/>
              </a:rPr>
              <a:t> have to help Penn State succeed?</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Attend future strategic planning forums to interact with committee members and provide feedback.</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Monitor updates to see how we are doing – at strategicplan.psu.edu and by reading stories via Penn State’s news and social media platforms.</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And, contact the Office of Planning and Assessment with any questions and comments you may have.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27</a:t>
            </a:fld>
            <a:endParaRPr lang="en-US" dirty="0"/>
          </a:p>
        </p:txBody>
      </p:sp>
    </p:spTree>
    <p:extLst>
      <p:ext uri="{BB962C8B-B14F-4D97-AF65-F5344CB8AC3E}">
        <p14:creationId xmlns:p14="http://schemas.microsoft.com/office/powerpoint/2010/main" val="3847004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for your time today and your interest and engagement in our strategic planning efforts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It’s a great time to be at Penn State.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Now, I would like to take some time to address your questions or comments.</a:t>
            </a:r>
          </a:p>
          <a:p>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END REMARKS/OPEN Q&amp;A PERIOD</a:t>
            </a:r>
            <a:endParaRPr lang="en-US" sz="1200" kern="1200" dirty="0" smtClean="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28</a:t>
            </a:fld>
            <a:endParaRPr lang="en-US" dirty="0"/>
          </a:p>
        </p:txBody>
      </p:sp>
    </p:spTree>
    <p:extLst>
      <p:ext uri="{BB962C8B-B14F-4D97-AF65-F5344CB8AC3E}">
        <p14:creationId xmlns:p14="http://schemas.microsoft.com/office/powerpoint/2010/main" val="3957080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Penn State’s planning process operates on a five-year cycle and has three primary components: integrated planning, Unit-level planning, and University-level planning. So, contributions from all of you and many others were integral to developing our University-wide strategic plan for 2016 through 2020, titled “Our Commitment to Impact.” The document is available online at strategicplan.psu.edu.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3</a:t>
            </a:fld>
            <a:endParaRPr lang="en-US" dirty="0"/>
          </a:p>
        </p:txBody>
      </p:sp>
    </p:spTree>
    <p:extLst>
      <p:ext uri="{BB962C8B-B14F-4D97-AF65-F5344CB8AC3E}">
        <p14:creationId xmlns:p14="http://schemas.microsoft.com/office/powerpoint/2010/main" val="428920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Published in February 2016 after a broad and inclusive two-year process, our strategic plan identifies Penn State’s goals at a macro level and sets a firm foundation for their pursuit during the next four years. It’s based on the strategic plans developed in 48 academic and administrative units throughout the University.</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4</a:t>
            </a:fld>
            <a:endParaRPr lang="en-US" dirty="0"/>
          </a:p>
        </p:txBody>
      </p:sp>
    </p:spTree>
    <p:extLst>
      <p:ext uri="{BB962C8B-B14F-4D97-AF65-F5344CB8AC3E}">
        <p14:creationId xmlns:p14="http://schemas.microsoft.com/office/powerpoint/2010/main" val="1895798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66772"/>
          </a:xfrm>
        </p:spPr>
        <p:txBody>
          <a:bodyPr/>
          <a:lstStyle/>
          <a:p>
            <a:r>
              <a:rPr lang="en-US" sz="1200" kern="1200" dirty="0" smtClean="0">
                <a:solidFill>
                  <a:schemeClr val="tx1"/>
                </a:solidFill>
                <a:effectLst/>
                <a:latin typeface="+mn-lt"/>
                <a:ea typeface="+mn-ea"/>
                <a:cs typeface="+mn-cs"/>
              </a:rPr>
              <a:t>Our University-wide plan includes several core components, starting with Penn State’s official vision and mission statements, and articulation of our institutional values.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foundations are areas we consider integral to all we do, and sustaining them is the responsibility of everyone at Penn State.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thematic priorities align with our focus on strength and growth in teaching, research, and service, three areas where Penn State is well situated to make significant impacts in the Commonwealth and beyond.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three supporting elements are pieces that must function optimally if we want to achieve our goals.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5</a:t>
            </a:fld>
            <a:endParaRPr lang="en-US" dirty="0"/>
          </a:p>
        </p:txBody>
      </p:sp>
    </p:spTree>
    <p:extLst>
      <p:ext uri="{BB962C8B-B14F-4D97-AF65-F5344CB8AC3E}">
        <p14:creationId xmlns:p14="http://schemas.microsoft.com/office/powerpoint/2010/main" val="4141939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Penn State’s Vision Statement is the official articulation of our institutional aspirations: That “Penn State will be a leader in research, learning, and engagement that facilitates innovation, embraces diversity and sustainability, and inspires achievements that will affect the world in positive and enduring ways.”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6</a:t>
            </a:fld>
            <a:endParaRPr lang="en-US" dirty="0"/>
          </a:p>
        </p:txBody>
      </p:sp>
    </p:spTree>
    <p:extLst>
      <p:ext uri="{BB962C8B-B14F-4D97-AF65-F5344CB8AC3E}">
        <p14:creationId xmlns:p14="http://schemas.microsoft.com/office/powerpoint/2010/main" val="769787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Mission Statement is slightly different, reaffirming what Penn State is and what we are all here to do, right now. Simply put, “Penn State is a multi-campus, land-grant, public research University that educates students from around the world, and supports individuals and communities through integrated programs of teaching, research, and service.”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7</a:t>
            </a:fld>
            <a:endParaRPr lang="en-US" dirty="0"/>
          </a:p>
        </p:txBody>
      </p:sp>
    </p:spTree>
    <p:extLst>
      <p:ext uri="{BB962C8B-B14F-4D97-AF65-F5344CB8AC3E}">
        <p14:creationId xmlns:p14="http://schemas.microsoft.com/office/powerpoint/2010/main" val="2433045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Six core Institutional Values, identified in part through the Culture and Values survey conducted in 2014, sustain our strategic plan and offer essential context for the execution of Penn State’s mission. Those values are:</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Integrity,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Respect,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Responsibility,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Discovery,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Excellence, and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Community.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AE732A-A94D-7948-AC8A-EA6E2776516F}" type="slidenum">
              <a:rPr lang="en-US" smtClean="0"/>
              <a:t>8</a:t>
            </a:fld>
            <a:endParaRPr lang="en-US" dirty="0"/>
          </a:p>
        </p:txBody>
      </p:sp>
    </p:spTree>
    <p:extLst>
      <p:ext uri="{BB962C8B-B14F-4D97-AF65-F5344CB8AC3E}">
        <p14:creationId xmlns:p14="http://schemas.microsoft.com/office/powerpoint/2010/main" val="308209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fortify our plan with six Foundations, which are integrated into everything the University does and critical to implementing the plan during the next four years. These foundations are not specific to certain programs, units, or segments of the University. Instead, they are imperatives for everyone and every part of Penn State, for which we </a:t>
            </a:r>
            <a:r>
              <a:rPr lang="en-US" sz="1200" i="1" u="sng" kern="1200" dirty="0" smtClean="0">
                <a:solidFill>
                  <a:schemeClr val="tx1"/>
                </a:solidFill>
                <a:effectLst/>
                <a:latin typeface="+mn-lt"/>
                <a:ea typeface="+mn-ea"/>
                <a:cs typeface="+mn-cs"/>
              </a:rPr>
              <a:t>all</a:t>
            </a:r>
            <a:r>
              <a:rPr lang="en-US" sz="1200" kern="1200" dirty="0" smtClean="0">
                <a:solidFill>
                  <a:schemeClr val="tx1"/>
                </a:solidFill>
                <a:effectLst/>
                <a:latin typeface="+mn-lt"/>
                <a:ea typeface="+mn-ea"/>
                <a:cs typeface="+mn-cs"/>
              </a:rPr>
              <a:t> are responsible and accountable.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Everything we do must be built upon these foundations, which connect to our values as an institution. They are::</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Enabling Access to Education,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Engaging Our Students,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Fostering and Embracing a Diverse World,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Enhancing Global Engagement,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Driving Economic Development, and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Ensuring a Sustainable Future.</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We cannot deliver on these foundations — not to mention the University’s vision and mission — without the involvement of all Penn State stakeholders, including our staff members, faculty, administrators, and current and former students.</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AE732A-A94D-7948-AC8A-EA6E2776516F}" type="slidenum">
              <a:rPr lang="en-US" smtClean="0"/>
              <a:t>9</a:t>
            </a:fld>
            <a:endParaRPr lang="en-US" dirty="0"/>
          </a:p>
        </p:txBody>
      </p:sp>
    </p:spTree>
    <p:extLst>
      <p:ext uri="{BB962C8B-B14F-4D97-AF65-F5344CB8AC3E}">
        <p14:creationId xmlns:p14="http://schemas.microsoft.com/office/powerpoint/2010/main" val="3178692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999862"/>
            <a:ext cx="6400800" cy="1102519"/>
          </a:xfrm>
        </p:spPr>
        <p:txBody>
          <a:bodyPr/>
          <a:lstStyle>
            <a:lvl1pPr algn="l">
              <a:lnSpc>
                <a:spcPct val="90000"/>
              </a:lnSpc>
              <a:defRPr b="1" i="0">
                <a:solidFill>
                  <a:schemeClr val="accent1"/>
                </a:solidFill>
                <a:latin typeface="Rockwell"/>
                <a:cs typeface="Rockwell"/>
              </a:defRPr>
            </a:lvl1pPr>
          </a:lstStyle>
          <a:p>
            <a:r>
              <a:rPr lang="en-US"/>
              <a:t>Click to edit Master title style</a:t>
            </a:r>
          </a:p>
        </p:txBody>
      </p:sp>
      <p:sp>
        <p:nvSpPr>
          <p:cNvPr id="3" name="Subtitle 2"/>
          <p:cNvSpPr>
            <a:spLocks noGrp="1"/>
          </p:cNvSpPr>
          <p:nvPr>
            <p:ph type="subTitle" idx="1"/>
          </p:nvPr>
        </p:nvSpPr>
        <p:spPr>
          <a:xfrm>
            <a:off x="1371600" y="2049548"/>
            <a:ext cx="6400800" cy="483717"/>
          </a:xfrm>
        </p:spPr>
        <p:txBody>
          <a:bodyPr>
            <a:norm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p:cNvSpPr/>
          <p:nvPr/>
        </p:nvSpPr>
        <p:spPr>
          <a:xfrm>
            <a:off x="0" y="3828151"/>
            <a:ext cx="9144000" cy="131535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1" name="Picture 10" descr="PSUrev_sht285.ai"/>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2532" y="2475539"/>
            <a:ext cx="1895079" cy="1092287"/>
          </a:xfrm>
          <a:prstGeom prst="rect">
            <a:avLst/>
          </a:prstGeom>
        </p:spPr>
      </p:pic>
      <p:sp>
        <p:nvSpPr>
          <p:cNvPr id="12" name="Text Placeholder 6"/>
          <p:cNvSpPr>
            <a:spLocks noGrp="1"/>
          </p:cNvSpPr>
          <p:nvPr>
            <p:ph type="body" sz="quarter" idx="11"/>
          </p:nvPr>
        </p:nvSpPr>
        <p:spPr>
          <a:xfrm>
            <a:off x="1371600" y="3947333"/>
            <a:ext cx="6280150" cy="397669"/>
          </a:xfrm>
        </p:spPr>
        <p:txBody>
          <a:bodyPr>
            <a:normAutofit/>
          </a:bodyPr>
          <a:lstStyle>
            <a:lvl1pPr marL="0" indent="0">
              <a:buNone/>
              <a:defRPr sz="1800" cap="all">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38488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p:cNvSpPr>
            <a:spLocks noGrp="1"/>
          </p:cNvSpPr>
          <p:nvPr>
            <p:ph type="ftr" sz="quarter" idx="3"/>
          </p:nvPr>
        </p:nvSpPr>
        <p:spPr>
          <a:xfrm>
            <a:off x="1780930" y="4728648"/>
            <a:ext cx="6064848"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t>Department of University Marketing</a:t>
            </a:r>
          </a:p>
        </p:txBody>
      </p:sp>
    </p:spTree>
    <p:extLst>
      <p:ext uri="{BB962C8B-B14F-4D97-AF65-F5344CB8AC3E}">
        <p14:creationId xmlns:p14="http://schemas.microsoft.com/office/powerpoint/2010/main" val="286570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239022"/>
          </a:xfrm>
        </p:spPr>
        <p:txBody>
          <a:bodyPr vert="eaVert">
            <a:normAutofit/>
          </a:bodyPr>
          <a:lstStyle>
            <a:lvl1pPr>
              <a:defRPr sz="4200" b="1" i="0">
                <a:latin typeface="Rockwell"/>
                <a:cs typeface="Rockwell"/>
              </a:defRPr>
            </a:lvl1pPr>
          </a:lstStyle>
          <a:p>
            <a:r>
              <a:rPr lang="en-US"/>
              <a:t>Click to edit Master title style</a:t>
            </a:r>
          </a:p>
        </p:txBody>
      </p:sp>
      <p:sp>
        <p:nvSpPr>
          <p:cNvPr id="3" name="Vertical Text Placeholder 2"/>
          <p:cNvSpPr>
            <a:spLocks noGrp="1"/>
          </p:cNvSpPr>
          <p:nvPr>
            <p:ph type="body" orient="vert" idx="1"/>
          </p:nvPr>
        </p:nvSpPr>
        <p:spPr>
          <a:xfrm>
            <a:off x="457200" y="205980"/>
            <a:ext cx="6019800" cy="42390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p:cNvSpPr>
            <a:spLocks noGrp="1"/>
          </p:cNvSpPr>
          <p:nvPr>
            <p:ph type="ftr" sz="quarter" idx="3"/>
          </p:nvPr>
        </p:nvSpPr>
        <p:spPr>
          <a:xfrm>
            <a:off x="1780930" y="4728648"/>
            <a:ext cx="6476892"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t>Department of University Marketing</a:t>
            </a:r>
          </a:p>
        </p:txBody>
      </p:sp>
    </p:spTree>
    <p:extLst>
      <p:ext uri="{BB962C8B-B14F-4D97-AF65-F5344CB8AC3E}">
        <p14:creationId xmlns:p14="http://schemas.microsoft.com/office/powerpoint/2010/main" val="2658840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999862"/>
            <a:ext cx="6400800" cy="1102519"/>
          </a:xfrm>
        </p:spPr>
        <p:txBody>
          <a:bodyPr/>
          <a:lstStyle>
            <a:lvl1pPr algn="l">
              <a:lnSpc>
                <a:spcPct val="90000"/>
              </a:lnSpc>
              <a:defRPr b="1" i="0">
                <a:solidFill>
                  <a:schemeClr val="accent1"/>
                </a:solidFill>
                <a:latin typeface="Rockwell"/>
                <a:cs typeface="Rockwell"/>
              </a:defRPr>
            </a:lvl1pPr>
          </a:lstStyle>
          <a:p>
            <a:r>
              <a:rPr lang="en-US"/>
              <a:t>Click to edit Master title style</a:t>
            </a:r>
          </a:p>
        </p:txBody>
      </p:sp>
      <p:sp>
        <p:nvSpPr>
          <p:cNvPr id="3" name="Subtitle 2"/>
          <p:cNvSpPr>
            <a:spLocks noGrp="1"/>
          </p:cNvSpPr>
          <p:nvPr>
            <p:ph type="subTitle" idx="1"/>
          </p:nvPr>
        </p:nvSpPr>
        <p:spPr>
          <a:xfrm>
            <a:off x="1371600" y="2049548"/>
            <a:ext cx="6400800" cy="483717"/>
          </a:xfrm>
        </p:spPr>
        <p:txBody>
          <a:bodyPr>
            <a:norm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p:cNvSpPr/>
          <p:nvPr/>
        </p:nvSpPr>
        <p:spPr>
          <a:xfrm>
            <a:off x="0" y="3828151"/>
            <a:ext cx="9144000" cy="131535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Franklin Gothic Book"/>
            </a:endParaRPr>
          </a:p>
        </p:txBody>
      </p:sp>
      <p:sp>
        <p:nvSpPr>
          <p:cNvPr id="12" name="Text Placeholder 6"/>
          <p:cNvSpPr>
            <a:spLocks noGrp="1"/>
          </p:cNvSpPr>
          <p:nvPr>
            <p:ph type="body" sz="quarter" idx="11"/>
          </p:nvPr>
        </p:nvSpPr>
        <p:spPr>
          <a:xfrm>
            <a:off x="1371600" y="3947333"/>
            <a:ext cx="6280150" cy="397669"/>
          </a:xfrm>
        </p:spPr>
        <p:txBody>
          <a:bodyPr>
            <a:normAutofit/>
          </a:bodyPr>
          <a:lstStyle>
            <a:lvl1pPr marL="0" indent="0">
              <a:buNone/>
              <a:defRPr sz="1800" cap="all">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384883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p:cNvSpPr>
            <a:spLocks noGrp="1"/>
          </p:cNvSpPr>
          <p:nvPr>
            <p:ph type="ftr" sz="quarter" idx="3"/>
          </p:nvPr>
        </p:nvSpPr>
        <p:spPr>
          <a:xfrm>
            <a:off x="1597474" y="4728648"/>
            <a:ext cx="6499470"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solidFill>
                  <a:prstClr val="black">
                    <a:tint val="75000"/>
                  </a:prstClr>
                </a:solidFill>
                <a:latin typeface="Franklin Gothic Book"/>
              </a:rPr>
              <a:t>Department of University Marketing</a:t>
            </a:r>
          </a:p>
        </p:txBody>
      </p:sp>
    </p:spTree>
    <p:extLst>
      <p:ext uri="{BB962C8B-B14F-4D97-AF65-F5344CB8AC3E}">
        <p14:creationId xmlns:p14="http://schemas.microsoft.com/office/powerpoint/2010/main" val="1609960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843359"/>
            <a:ext cx="7772400" cy="1021556"/>
          </a:xfrm>
        </p:spPr>
        <p:txBody>
          <a:bodyPr anchor="t"/>
          <a:lstStyle>
            <a:lvl1pPr algn="l">
              <a:defRPr sz="4000" b="1" cap="all">
                <a:latin typeface="Rockwell"/>
                <a:cs typeface="Rockwell"/>
              </a:defRPr>
            </a:lvl1pPr>
          </a:lstStyle>
          <a:p>
            <a:r>
              <a:rPr lang="en-US"/>
              <a:t>Click to edit Master title style</a:t>
            </a:r>
          </a:p>
        </p:txBody>
      </p:sp>
      <p:sp>
        <p:nvSpPr>
          <p:cNvPr id="3" name="Text Placeholder 2"/>
          <p:cNvSpPr>
            <a:spLocks noGrp="1"/>
          </p:cNvSpPr>
          <p:nvPr>
            <p:ph type="body" idx="1"/>
          </p:nvPr>
        </p:nvSpPr>
        <p:spPr>
          <a:xfrm>
            <a:off x="722313" y="1718218"/>
            <a:ext cx="7772400" cy="1125140"/>
          </a:xfr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5"/>
          <p:cNvSpPr>
            <a:spLocks noGrp="1"/>
          </p:cNvSpPr>
          <p:nvPr>
            <p:ph type="ftr" sz="quarter" idx="3"/>
          </p:nvPr>
        </p:nvSpPr>
        <p:spPr>
          <a:xfrm>
            <a:off x="1780934" y="4728648"/>
            <a:ext cx="6482537"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solidFill>
                  <a:prstClr val="black">
                    <a:tint val="75000"/>
                  </a:prstClr>
                </a:solidFill>
                <a:latin typeface="Franklin Gothic Book"/>
              </a:rPr>
              <a:t>Department of University Marketing</a:t>
            </a:r>
          </a:p>
        </p:txBody>
      </p:sp>
    </p:spTree>
    <p:extLst>
      <p:ext uri="{BB962C8B-B14F-4D97-AF65-F5344CB8AC3E}">
        <p14:creationId xmlns:p14="http://schemas.microsoft.com/office/powerpoint/2010/main" val="275180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Content Placeholder 2"/>
          <p:cNvSpPr>
            <a:spLocks noGrp="1"/>
          </p:cNvSpPr>
          <p:nvPr>
            <p:ph sz="half" idx="1"/>
          </p:nvPr>
        </p:nvSpPr>
        <p:spPr>
          <a:xfrm>
            <a:off x="457200" y="1200152"/>
            <a:ext cx="4038600" cy="3233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233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p:cNvSpPr>
            <a:spLocks noGrp="1"/>
          </p:cNvSpPr>
          <p:nvPr>
            <p:ph type="ftr" sz="quarter" idx="3"/>
          </p:nvPr>
        </p:nvSpPr>
        <p:spPr>
          <a:xfrm>
            <a:off x="1780934" y="4728648"/>
            <a:ext cx="6409159"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solidFill>
                  <a:prstClr val="black">
                    <a:tint val="75000"/>
                  </a:prstClr>
                </a:solidFill>
                <a:latin typeface="Franklin Gothic Book"/>
              </a:rPr>
              <a:t>Department of University Marketing</a:t>
            </a:r>
          </a:p>
        </p:txBody>
      </p:sp>
    </p:spTree>
    <p:extLst>
      <p:ext uri="{BB962C8B-B14F-4D97-AF65-F5344CB8AC3E}">
        <p14:creationId xmlns:p14="http://schemas.microsoft.com/office/powerpoint/2010/main" val="1872286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8"/>
            <a:ext cx="4040188" cy="28253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8253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a:spLocks noGrp="1"/>
          </p:cNvSpPr>
          <p:nvPr>
            <p:ph type="ftr" sz="quarter" idx="10"/>
          </p:nvPr>
        </p:nvSpPr>
        <p:spPr>
          <a:xfrm>
            <a:off x="1780930" y="4728648"/>
            <a:ext cx="6397870"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solidFill>
                  <a:prstClr val="black">
                    <a:tint val="75000"/>
                  </a:prstClr>
                </a:solidFill>
                <a:latin typeface="Franklin Gothic Book"/>
              </a:rPr>
              <a:t>Department of University Marketing</a:t>
            </a:r>
          </a:p>
        </p:txBody>
      </p:sp>
    </p:spTree>
    <p:extLst>
      <p:ext uri="{BB962C8B-B14F-4D97-AF65-F5344CB8AC3E}">
        <p14:creationId xmlns:p14="http://schemas.microsoft.com/office/powerpoint/2010/main" val="3779621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Footer Placeholder 5"/>
          <p:cNvSpPr>
            <a:spLocks noGrp="1"/>
          </p:cNvSpPr>
          <p:nvPr>
            <p:ph type="ftr" sz="quarter" idx="3"/>
          </p:nvPr>
        </p:nvSpPr>
        <p:spPr>
          <a:xfrm>
            <a:off x="1780934" y="4728648"/>
            <a:ext cx="6516403"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solidFill>
                  <a:prstClr val="black">
                    <a:tint val="75000"/>
                  </a:prstClr>
                </a:solidFill>
                <a:latin typeface="Franklin Gothic Book"/>
              </a:rPr>
              <a:t>Department of University Marketing</a:t>
            </a:r>
          </a:p>
        </p:txBody>
      </p:sp>
    </p:spTree>
    <p:extLst>
      <p:ext uri="{BB962C8B-B14F-4D97-AF65-F5344CB8AC3E}">
        <p14:creationId xmlns:p14="http://schemas.microsoft.com/office/powerpoint/2010/main" val="2927082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
          <p:cNvSpPr>
            <a:spLocks noGrp="1"/>
          </p:cNvSpPr>
          <p:nvPr>
            <p:ph type="ftr" sz="quarter" idx="3"/>
          </p:nvPr>
        </p:nvSpPr>
        <p:spPr>
          <a:xfrm>
            <a:off x="1780934" y="4728648"/>
            <a:ext cx="6584137"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solidFill>
                  <a:prstClr val="black">
                    <a:tint val="75000"/>
                  </a:prstClr>
                </a:solidFill>
                <a:latin typeface="Franklin Gothic Book"/>
              </a:rPr>
              <a:t>Department of University Marketing</a:t>
            </a:r>
          </a:p>
        </p:txBody>
      </p:sp>
    </p:spTree>
    <p:extLst>
      <p:ext uri="{BB962C8B-B14F-4D97-AF65-F5344CB8AC3E}">
        <p14:creationId xmlns:p14="http://schemas.microsoft.com/office/powerpoint/2010/main" val="1871012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i="0">
                <a:latin typeface="Rockwell"/>
                <a:cs typeface="Rockwell"/>
              </a:defRPr>
            </a:lvl1pPr>
          </a:lstStyle>
          <a:p>
            <a:r>
              <a:rPr lang="en-US"/>
              <a:t>Click to edit Master title style</a:t>
            </a:r>
          </a:p>
        </p:txBody>
      </p:sp>
      <p:sp>
        <p:nvSpPr>
          <p:cNvPr id="3" name="Content Placeholder 2"/>
          <p:cNvSpPr>
            <a:spLocks noGrp="1"/>
          </p:cNvSpPr>
          <p:nvPr>
            <p:ph idx="1"/>
          </p:nvPr>
        </p:nvSpPr>
        <p:spPr>
          <a:xfrm>
            <a:off x="3575050" y="204790"/>
            <a:ext cx="5111750" cy="42228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7"/>
            <a:ext cx="3008313" cy="33513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3"/>
          </p:nvPr>
        </p:nvSpPr>
        <p:spPr>
          <a:xfrm>
            <a:off x="1780930" y="4728648"/>
            <a:ext cx="6601070"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solidFill>
                  <a:prstClr val="black">
                    <a:tint val="75000"/>
                  </a:prstClr>
                </a:solidFill>
                <a:latin typeface="Franklin Gothic Book"/>
              </a:rPr>
              <a:t>Department of University Marketing</a:t>
            </a:r>
          </a:p>
        </p:txBody>
      </p:sp>
    </p:spTree>
    <p:extLst>
      <p:ext uri="{BB962C8B-B14F-4D97-AF65-F5344CB8AC3E}">
        <p14:creationId xmlns:p14="http://schemas.microsoft.com/office/powerpoint/2010/main" val="277071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p:cNvSpPr>
            <a:spLocks noGrp="1"/>
          </p:cNvSpPr>
          <p:nvPr>
            <p:ph type="ftr" sz="quarter" idx="3"/>
          </p:nvPr>
        </p:nvSpPr>
        <p:spPr>
          <a:xfrm>
            <a:off x="1780930" y="4728648"/>
            <a:ext cx="6499470"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t>Department of University Marketing</a:t>
            </a:r>
          </a:p>
        </p:txBody>
      </p:sp>
    </p:spTree>
    <p:extLst>
      <p:ext uri="{BB962C8B-B14F-4D97-AF65-F5344CB8AC3E}">
        <p14:creationId xmlns:p14="http://schemas.microsoft.com/office/powerpoint/2010/main" val="1609960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424453"/>
            <a:ext cx="5486400" cy="425054"/>
          </a:xfrm>
        </p:spPr>
        <p:txBody>
          <a:bodyPr anchor="b"/>
          <a:lstStyle>
            <a:lvl1pPr algn="l">
              <a:defRPr sz="2000" b="1" i="0">
                <a:latin typeface="Rockwell"/>
                <a:cs typeface="Rockwell"/>
              </a:defRPr>
            </a:lvl1pPr>
          </a:lstStyle>
          <a:p>
            <a:r>
              <a:rPr lang="en-US"/>
              <a:t>Click to edit Master title style</a:t>
            </a:r>
          </a:p>
        </p:txBody>
      </p:sp>
      <p:sp>
        <p:nvSpPr>
          <p:cNvPr id="3" name="Picture Placeholder 2"/>
          <p:cNvSpPr>
            <a:spLocks noGrp="1"/>
          </p:cNvSpPr>
          <p:nvPr>
            <p:ph type="pic" idx="1"/>
          </p:nvPr>
        </p:nvSpPr>
        <p:spPr>
          <a:xfrm>
            <a:off x="1792288" y="338354"/>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3849509"/>
            <a:ext cx="5486400" cy="5319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3"/>
          </p:nvPr>
        </p:nvSpPr>
        <p:spPr>
          <a:xfrm>
            <a:off x="1780930" y="4728648"/>
            <a:ext cx="6471248"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solidFill>
                  <a:prstClr val="black">
                    <a:tint val="75000"/>
                  </a:prstClr>
                </a:solidFill>
                <a:latin typeface="Franklin Gothic Book"/>
              </a:rPr>
              <a:t>Department of University Marketing</a:t>
            </a:r>
          </a:p>
        </p:txBody>
      </p:sp>
    </p:spTree>
    <p:extLst>
      <p:ext uri="{BB962C8B-B14F-4D97-AF65-F5344CB8AC3E}">
        <p14:creationId xmlns:p14="http://schemas.microsoft.com/office/powerpoint/2010/main" val="230752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p:cNvSpPr>
            <a:spLocks noGrp="1"/>
          </p:cNvSpPr>
          <p:nvPr>
            <p:ph type="ftr" sz="quarter" idx="3"/>
          </p:nvPr>
        </p:nvSpPr>
        <p:spPr>
          <a:xfrm>
            <a:off x="1780930" y="4728648"/>
            <a:ext cx="6064848"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solidFill>
                  <a:prstClr val="black">
                    <a:tint val="75000"/>
                  </a:prstClr>
                </a:solidFill>
                <a:latin typeface="Franklin Gothic Book"/>
              </a:rPr>
              <a:t>Department of University Marketing</a:t>
            </a:r>
          </a:p>
        </p:txBody>
      </p:sp>
    </p:spTree>
    <p:extLst>
      <p:ext uri="{BB962C8B-B14F-4D97-AF65-F5344CB8AC3E}">
        <p14:creationId xmlns:p14="http://schemas.microsoft.com/office/powerpoint/2010/main" val="286570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239022"/>
          </a:xfrm>
        </p:spPr>
        <p:txBody>
          <a:bodyPr vert="eaVert">
            <a:normAutofit/>
          </a:bodyPr>
          <a:lstStyle>
            <a:lvl1pPr>
              <a:defRPr sz="4200" b="1" i="0">
                <a:latin typeface="Rockwell"/>
                <a:cs typeface="Rockwell"/>
              </a:defRPr>
            </a:lvl1pPr>
          </a:lstStyle>
          <a:p>
            <a:r>
              <a:rPr lang="en-US"/>
              <a:t>Click to edit Master title style</a:t>
            </a:r>
          </a:p>
        </p:txBody>
      </p:sp>
      <p:sp>
        <p:nvSpPr>
          <p:cNvPr id="3" name="Vertical Text Placeholder 2"/>
          <p:cNvSpPr>
            <a:spLocks noGrp="1"/>
          </p:cNvSpPr>
          <p:nvPr>
            <p:ph type="body" orient="vert" idx="1"/>
          </p:nvPr>
        </p:nvSpPr>
        <p:spPr>
          <a:xfrm>
            <a:off x="457200" y="205980"/>
            <a:ext cx="6019800" cy="42390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p:cNvSpPr>
            <a:spLocks noGrp="1"/>
          </p:cNvSpPr>
          <p:nvPr>
            <p:ph type="ftr" sz="quarter" idx="3"/>
          </p:nvPr>
        </p:nvSpPr>
        <p:spPr>
          <a:xfrm>
            <a:off x="1780930" y="4728648"/>
            <a:ext cx="6476892"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solidFill>
                  <a:prstClr val="black">
                    <a:tint val="75000"/>
                  </a:prstClr>
                </a:solidFill>
                <a:latin typeface="Franklin Gothic Book"/>
              </a:rPr>
              <a:t>Department of University Marketing</a:t>
            </a:r>
          </a:p>
        </p:txBody>
      </p:sp>
    </p:spTree>
    <p:extLst>
      <p:ext uri="{BB962C8B-B14F-4D97-AF65-F5344CB8AC3E}">
        <p14:creationId xmlns:p14="http://schemas.microsoft.com/office/powerpoint/2010/main" val="2658840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843359"/>
            <a:ext cx="7772400" cy="1021556"/>
          </a:xfrm>
        </p:spPr>
        <p:txBody>
          <a:bodyPr anchor="t"/>
          <a:lstStyle>
            <a:lvl1pPr algn="l">
              <a:defRPr sz="4000" b="1" cap="all">
                <a:latin typeface="Rockwell"/>
                <a:cs typeface="Rockwell"/>
              </a:defRPr>
            </a:lvl1pPr>
          </a:lstStyle>
          <a:p>
            <a:r>
              <a:rPr lang="en-US"/>
              <a:t>Click to edit Master title style</a:t>
            </a:r>
          </a:p>
        </p:txBody>
      </p:sp>
      <p:sp>
        <p:nvSpPr>
          <p:cNvPr id="3" name="Text Placeholder 2"/>
          <p:cNvSpPr>
            <a:spLocks noGrp="1"/>
          </p:cNvSpPr>
          <p:nvPr>
            <p:ph type="body" idx="1"/>
          </p:nvPr>
        </p:nvSpPr>
        <p:spPr>
          <a:xfrm>
            <a:off x="722313" y="1718218"/>
            <a:ext cx="7772400" cy="1125140"/>
          </a:xfr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5"/>
          <p:cNvSpPr>
            <a:spLocks noGrp="1"/>
          </p:cNvSpPr>
          <p:nvPr>
            <p:ph type="ftr" sz="quarter" idx="3"/>
          </p:nvPr>
        </p:nvSpPr>
        <p:spPr>
          <a:xfrm>
            <a:off x="1780934" y="4728648"/>
            <a:ext cx="6482537"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t>Department of University Marketing</a:t>
            </a:r>
          </a:p>
        </p:txBody>
      </p:sp>
    </p:spTree>
    <p:extLst>
      <p:ext uri="{BB962C8B-B14F-4D97-AF65-F5344CB8AC3E}">
        <p14:creationId xmlns:p14="http://schemas.microsoft.com/office/powerpoint/2010/main" val="2751801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Content Placeholder 2"/>
          <p:cNvSpPr>
            <a:spLocks noGrp="1"/>
          </p:cNvSpPr>
          <p:nvPr>
            <p:ph sz="half" idx="1"/>
          </p:nvPr>
        </p:nvSpPr>
        <p:spPr>
          <a:xfrm>
            <a:off x="457200" y="1200152"/>
            <a:ext cx="4038600" cy="3233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233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p:cNvSpPr>
            <a:spLocks noGrp="1"/>
          </p:cNvSpPr>
          <p:nvPr>
            <p:ph type="ftr" sz="quarter" idx="3"/>
          </p:nvPr>
        </p:nvSpPr>
        <p:spPr>
          <a:xfrm>
            <a:off x="1780934" y="4728648"/>
            <a:ext cx="6409159"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t>Department of University Marketing</a:t>
            </a:r>
          </a:p>
        </p:txBody>
      </p:sp>
    </p:spTree>
    <p:extLst>
      <p:ext uri="{BB962C8B-B14F-4D97-AF65-F5344CB8AC3E}">
        <p14:creationId xmlns:p14="http://schemas.microsoft.com/office/powerpoint/2010/main" val="1872286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8"/>
            <a:ext cx="4040188" cy="28253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8253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a:spLocks noGrp="1"/>
          </p:cNvSpPr>
          <p:nvPr>
            <p:ph type="ftr" sz="quarter" idx="10"/>
          </p:nvPr>
        </p:nvSpPr>
        <p:spPr>
          <a:xfrm>
            <a:off x="1780930" y="4728648"/>
            <a:ext cx="6397870"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t>Department of University Marketing</a:t>
            </a:r>
          </a:p>
        </p:txBody>
      </p:sp>
    </p:spTree>
    <p:extLst>
      <p:ext uri="{BB962C8B-B14F-4D97-AF65-F5344CB8AC3E}">
        <p14:creationId xmlns:p14="http://schemas.microsoft.com/office/powerpoint/2010/main" val="3779621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b="1" i="0">
                <a:latin typeface="Rockwell"/>
                <a:cs typeface="Rockwell"/>
              </a:defRPr>
            </a:lvl1pPr>
          </a:lstStyle>
          <a:p>
            <a:r>
              <a:rPr lang="en-US"/>
              <a:t>Click to edit Master title style</a:t>
            </a:r>
          </a:p>
        </p:txBody>
      </p:sp>
      <p:sp>
        <p:nvSpPr>
          <p:cNvPr id="3" name="Footer Placeholder 5"/>
          <p:cNvSpPr>
            <a:spLocks noGrp="1"/>
          </p:cNvSpPr>
          <p:nvPr>
            <p:ph type="ftr" sz="quarter" idx="3"/>
          </p:nvPr>
        </p:nvSpPr>
        <p:spPr>
          <a:xfrm>
            <a:off x="1780934" y="4728648"/>
            <a:ext cx="6516403"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t>Department of University Marketing</a:t>
            </a:r>
          </a:p>
        </p:txBody>
      </p:sp>
    </p:spTree>
    <p:extLst>
      <p:ext uri="{BB962C8B-B14F-4D97-AF65-F5344CB8AC3E}">
        <p14:creationId xmlns:p14="http://schemas.microsoft.com/office/powerpoint/2010/main" val="292708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
          <p:cNvSpPr>
            <a:spLocks noGrp="1"/>
          </p:cNvSpPr>
          <p:nvPr>
            <p:ph type="ftr" sz="quarter" idx="3"/>
          </p:nvPr>
        </p:nvSpPr>
        <p:spPr>
          <a:xfrm>
            <a:off x="1780934" y="4728648"/>
            <a:ext cx="6584137"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t>Department of University Marketing</a:t>
            </a:r>
          </a:p>
        </p:txBody>
      </p:sp>
    </p:spTree>
    <p:extLst>
      <p:ext uri="{BB962C8B-B14F-4D97-AF65-F5344CB8AC3E}">
        <p14:creationId xmlns:p14="http://schemas.microsoft.com/office/powerpoint/2010/main" val="1871012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i="0">
                <a:latin typeface="Rockwell"/>
                <a:cs typeface="Rockwell"/>
              </a:defRPr>
            </a:lvl1pPr>
          </a:lstStyle>
          <a:p>
            <a:r>
              <a:rPr lang="en-US"/>
              <a:t>Click to edit Master title style</a:t>
            </a:r>
          </a:p>
        </p:txBody>
      </p:sp>
      <p:sp>
        <p:nvSpPr>
          <p:cNvPr id="3" name="Content Placeholder 2"/>
          <p:cNvSpPr>
            <a:spLocks noGrp="1"/>
          </p:cNvSpPr>
          <p:nvPr>
            <p:ph idx="1"/>
          </p:nvPr>
        </p:nvSpPr>
        <p:spPr>
          <a:xfrm>
            <a:off x="3575050" y="204790"/>
            <a:ext cx="5111750" cy="42228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7"/>
            <a:ext cx="3008313" cy="33513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3"/>
          </p:nvPr>
        </p:nvSpPr>
        <p:spPr>
          <a:xfrm>
            <a:off x="1780930" y="4728648"/>
            <a:ext cx="6601070"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t>Department of University Marketing</a:t>
            </a:r>
          </a:p>
        </p:txBody>
      </p:sp>
    </p:spTree>
    <p:extLst>
      <p:ext uri="{BB962C8B-B14F-4D97-AF65-F5344CB8AC3E}">
        <p14:creationId xmlns:p14="http://schemas.microsoft.com/office/powerpoint/2010/main" val="2770715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424453"/>
            <a:ext cx="5486400" cy="425054"/>
          </a:xfrm>
        </p:spPr>
        <p:txBody>
          <a:bodyPr anchor="b"/>
          <a:lstStyle>
            <a:lvl1pPr algn="l">
              <a:defRPr sz="2000" b="1" i="0">
                <a:latin typeface="Rockwell"/>
                <a:cs typeface="Rockwell"/>
              </a:defRPr>
            </a:lvl1pPr>
          </a:lstStyle>
          <a:p>
            <a:r>
              <a:rPr lang="en-US"/>
              <a:t>Click to edit Master title style</a:t>
            </a:r>
          </a:p>
        </p:txBody>
      </p:sp>
      <p:sp>
        <p:nvSpPr>
          <p:cNvPr id="3" name="Picture Placeholder 2"/>
          <p:cNvSpPr>
            <a:spLocks noGrp="1"/>
          </p:cNvSpPr>
          <p:nvPr>
            <p:ph type="pic" idx="1"/>
          </p:nvPr>
        </p:nvSpPr>
        <p:spPr>
          <a:xfrm>
            <a:off x="1792288" y="338354"/>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3849509"/>
            <a:ext cx="5486400" cy="5319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3"/>
          </p:nvPr>
        </p:nvSpPr>
        <p:spPr>
          <a:xfrm>
            <a:off x="1780930" y="4728648"/>
            <a:ext cx="6471248"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t>Department of University Marketing</a:t>
            </a:r>
          </a:p>
        </p:txBody>
      </p:sp>
    </p:spTree>
    <p:extLst>
      <p:ext uri="{BB962C8B-B14F-4D97-AF65-F5344CB8AC3E}">
        <p14:creationId xmlns:p14="http://schemas.microsoft.com/office/powerpoint/2010/main" val="230752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164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a:off x="0" y="4593687"/>
            <a:ext cx="9144000" cy="54981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100" dirty="0"/>
          </a:p>
        </p:txBody>
      </p:sp>
    </p:spTree>
    <p:extLst>
      <p:ext uri="{BB962C8B-B14F-4D97-AF65-F5344CB8AC3E}">
        <p14:creationId xmlns:p14="http://schemas.microsoft.com/office/powerpoint/2010/main" val="11725637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457200" rtl="0" eaLnBrk="1" latinLnBrk="0" hangingPunct="1">
        <a:spcBef>
          <a:spcPct val="0"/>
        </a:spcBef>
        <a:buNone/>
        <a:defRPr sz="4200" b="1" i="0" kern="1200">
          <a:solidFill>
            <a:schemeClr val="accent1"/>
          </a:solidFill>
          <a:latin typeface="Rockwell"/>
          <a:ea typeface="+mj-ea"/>
          <a:cs typeface="Rockwell"/>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164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a:off x="0" y="4593687"/>
            <a:ext cx="9144000" cy="54981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100" dirty="0">
              <a:solidFill>
                <a:prstClr val="white"/>
              </a:solidFill>
              <a:latin typeface="Franklin Gothic Book"/>
            </a:endParaRPr>
          </a:p>
        </p:txBody>
      </p:sp>
      <p:pic>
        <p:nvPicPr>
          <p:cNvPr id="16" name="Picture 15" descr="PSLH.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537688" y="4593687"/>
            <a:ext cx="606312" cy="549815"/>
          </a:xfrm>
          <a:prstGeom prst="rect">
            <a:avLst/>
          </a:prstGeom>
        </p:spPr>
      </p:pic>
      <p:pic>
        <p:nvPicPr>
          <p:cNvPr id="9" name="Picture 8" descr="PSLH.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537688" y="4593687"/>
            <a:ext cx="606312" cy="549815"/>
          </a:xfrm>
          <a:prstGeom prst="rect">
            <a:avLst/>
          </a:prstGeom>
        </p:spPr>
      </p:pic>
      <p:pic>
        <p:nvPicPr>
          <p:cNvPr id="10" name="Picture 9" descr="PSUrev_sht285.ai"/>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57200" y="4549270"/>
            <a:ext cx="1087967" cy="594230"/>
          </a:xfrm>
          <a:prstGeom prst="rect">
            <a:avLst/>
          </a:prstGeom>
        </p:spPr>
      </p:pic>
      <p:sp>
        <p:nvSpPr>
          <p:cNvPr id="6" name="Footer Placeholder 5"/>
          <p:cNvSpPr>
            <a:spLocks noGrp="1"/>
          </p:cNvSpPr>
          <p:nvPr>
            <p:ph type="ftr" sz="quarter" idx="3"/>
          </p:nvPr>
        </p:nvSpPr>
        <p:spPr>
          <a:xfrm>
            <a:off x="1576310" y="4728648"/>
            <a:ext cx="6352715" cy="273844"/>
          </a:xfrm>
          <a:prstGeom prst="rect">
            <a:avLst/>
          </a:prstGeom>
        </p:spPr>
        <p:txBody>
          <a:bodyPr vert="horz" lIns="91440" tIns="45720" rIns="91440" bIns="45720" rtlCol="0" anchor="ctr"/>
          <a:lstStyle>
            <a:lvl1pPr algn="l">
              <a:defRPr sz="1400" cap="all">
                <a:solidFill>
                  <a:schemeClr val="tx1">
                    <a:tint val="75000"/>
                  </a:schemeClr>
                </a:solidFill>
              </a:defRPr>
            </a:lvl1pPr>
          </a:lstStyle>
          <a:p>
            <a:r>
              <a:rPr lang="en-US" dirty="0">
                <a:solidFill>
                  <a:prstClr val="black">
                    <a:tint val="75000"/>
                  </a:prstClr>
                </a:solidFill>
                <a:latin typeface="Franklin Gothic Book"/>
              </a:rPr>
              <a:t>Department of University Marketing</a:t>
            </a:r>
          </a:p>
        </p:txBody>
      </p:sp>
    </p:spTree>
    <p:extLst>
      <p:ext uri="{BB962C8B-B14F-4D97-AF65-F5344CB8AC3E}">
        <p14:creationId xmlns:p14="http://schemas.microsoft.com/office/powerpoint/2010/main" val="117256379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dt="0"/>
  <p:txStyles>
    <p:titleStyle>
      <a:lvl1pPr algn="l" defTabSz="457200" rtl="0" eaLnBrk="1" latinLnBrk="0" hangingPunct="1">
        <a:spcBef>
          <a:spcPct val="0"/>
        </a:spcBef>
        <a:buNone/>
        <a:defRPr sz="4200" b="1" i="0" kern="1200">
          <a:solidFill>
            <a:schemeClr val="accent1"/>
          </a:solidFill>
          <a:latin typeface="Rockwell"/>
          <a:ea typeface="+mj-ea"/>
          <a:cs typeface="Rockwell"/>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454" y="376959"/>
            <a:ext cx="8057436" cy="2222071"/>
          </a:xfrm>
        </p:spPr>
        <p:txBody>
          <a:bodyPr>
            <a:noAutofit/>
          </a:bodyPr>
          <a:lstStyle/>
          <a:p>
            <a:pPr>
              <a:lnSpc>
                <a:spcPct val="100000"/>
              </a:lnSpc>
            </a:pPr>
            <a:r>
              <a:rPr lang="en-US" sz="4000" dirty="0" smtClean="0"/>
              <a:t>Penn State Strategic Plan </a:t>
            </a:r>
            <a:br>
              <a:rPr lang="en-US" sz="4000" dirty="0" smtClean="0"/>
            </a:br>
            <a:r>
              <a:rPr lang="en-US" sz="4000" dirty="0" smtClean="0"/>
              <a:t>Implementation Update</a:t>
            </a:r>
            <a:endParaRPr lang="en-US" sz="4000" dirty="0"/>
          </a:p>
        </p:txBody>
      </p:sp>
      <p:sp>
        <p:nvSpPr>
          <p:cNvPr id="3" name="Subtitle 2"/>
          <p:cNvSpPr>
            <a:spLocks noGrp="1"/>
          </p:cNvSpPr>
          <p:nvPr>
            <p:ph type="subTitle" idx="1"/>
          </p:nvPr>
        </p:nvSpPr>
        <p:spPr>
          <a:xfrm>
            <a:off x="0" y="2063352"/>
            <a:ext cx="9143999" cy="1682172"/>
          </a:xfrm>
        </p:spPr>
        <p:txBody>
          <a:bodyPr>
            <a:noAutofit/>
          </a:bodyPr>
          <a:lstStyle/>
          <a:p>
            <a:pPr algn="ctr">
              <a:spcBef>
                <a:spcPts val="0"/>
              </a:spcBef>
            </a:pPr>
            <a:endParaRPr lang="en-US" sz="1800" dirty="0" smtClean="0"/>
          </a:p>
          <a:p>
            <a:pPr algn="ctr"/>
            <a:r>
              <a:rPr lang="en-US" sz="2000" dirty="0" smtClean="0"/>
              <a:t>Dr. Nicholas P. Jones</a:t>
            </a:r>
          </a:p>
          <a:p>
            <a:pPr algn="ctr"/>
            <a:r>
              <a:rPr lang="en-US" sz="2000" dirty="0" smtClean="0"/>
              <a:t>Meeting of the Quality Advocates Network</a:t>
            </a:r>
          </a:p>
          <a:p>
            <a:pPr algn="ctr"/>
            <a:r>
              <a:rPr lang="en-US" sz="2000" dirty="0" smtClean="0"/>
              <a:t>Thursday, December 1, 2016</a:t>
            </a:r>
            <a:br>
              <a:rPr lang="en-US" sz="2000" dirty="0" smtClean="0"/>
            </a:br>
            <a:r>
              <a:rPr lang="en-US" sz="1800" b="1" dirty="0" smtClean="0"/>
              <a:t/>
            </a:r>
            <a:br>
              <a:rPr lang="en-US" sz="1800" b="1" dirty="0" smtClean="0"/>
            </a:br>
            <a:endParaRPr lang="en-US" sz="1800" b="1" dirty="0"/>
          </a:p>
        </p:txBody>
      </p:sp>
      <p:sp>
        <p:nvSpPr>
          <p:cNvPr id="5" name="Text Placeholder 3"/>
          <p:cNvSpPr>
            <a:spLocks noGrp="1"/>
          </p:cNvSpPr>
          <p:nvPr>
            <p:ph type="body" sz="quarter" idx="11"/>
          </p:nvPr>
        </p:nvSpPr>
        <p:spPr>
          <a:xfrm>
            <a:off x="2627085" y="4107543"/>
            <a:ext cx="5950858" cy="725714"/>
          </a:xfrm>
        </p:spPr>
        <p:txBody>
          <a:bodyPr>
            <a:normAutofit/>
          </a:bodyPr>
          <a:lstStyle/>
          <a:p>
            <a:r>
              <a:rPr lang="en-US" dirty="0" smtClean="0"/>
              <a:t>Office of the Executive Vice president and provost</a:t>
            </a:r>
            <a:endParaRPr lang="en-US" dirty="0"/>
          </a:p>
        </p:txBody>
      </p:sp>
      <p:pic>
        <p:nvPicPr>
          <p:cNvPr id="6" name="Picture 5"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82" y="4036164"/>
            <a:ext cx="2170243" cy="684460"/>
          </a:xfrm>
          <a:prstGeom prst="rect">
            <a:avLst/>
          </a:prstGeom>
        </p:spPr>
      </p:pic>
    </p:spTree>
    <p:extLst>
      <p:ext uri="{BB962C8B-B14F-4D97-AF65-F5344CB8AC3E}">
        <p14:creationId xmlns:p14="http://schemas.microsoft.com/office/powerpoint/2010/main" val="2351210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
            <a:ext cx="8578516" cy="1357312"/>
          </a:xfrm>
        </p:spPr>
        <p:txBody>
          <a:bodyPr>
            <a:noAutofit/>
          </a:bodyPr>
          <a:lstStyle/>
          <a:p>
            <a:r>
              <a:rPr lang="en-US" sz="3800" dirty="0" smtClean="0"/>
              <a:t>The Plan’s Five Thematic Priorities</a:t>
            </a:r>
            <a:endParaRPr lang="en-US" sz="3800" dirty="0"/>
          </a:p>
        </p:txBody>
      </p:sp>
      <p:sp>
        <p:nvSpPr>
          <p:cNvPr id="9" name="Content Placeholder 5"/>
          <p:cNvSpPr>
            <a:spLocks noGrp="1"/>
          </p:cNvSpPr>
          <p:nvPr>
            <p:ph idx="1"/>
          </p:nvPr>
        </p:nvSpPr>
        <p:spPr>
          <a:xfrm>
            <a:off x="5161111" y="1257301"/>
            <a:ext cx="3775070" cy="3367612"/>
          </a:xfrm>
        </p:spPr>
        <p:txBody>
          <a:bodyPr>
            <a:noAutofit/>
          </a:bodyPr>
          <a:lstStyle/>
          <a:p>
            <a:r>
              <a:rPr lang="en-US" sz="2200" dirty="0">
                <a:solidFill>
                  <a:schemeClr val="tx1"/>
                </a:solidFill>
              </a:rPr>
              <a:t>Transforming Education</a:t>
            </a:r>
          </a:p>
          <a:p>
            <a:r>
              <a:rPr lang="en-US" sz="2200" dirty="0" smtClean="0">
                <a:solidFill>
                  <a:schemeClr val="tx1"/>
                </a:solidFill>
              </a:rPr>
              <a:t>Enhancing </a:t>
            </a:r>
            <a:r>
              <a:rPr lang="en-US" sz="2200" dirty="0">
                <a:solidFill>
                  <a:schemeClr val="tx1"/>
                </a:solidFill>
              </a:rPr>
              <a:t>Health</a:t>
            </a:r>
          </a:p>
          <a:p>
            <a:r>
              <a:rPr lang="en-US" sz="2200" dirty="0" smtClean="0">
                <a:solidFill>
                  <a:schemeClr val="tx1"/>
                </a:solidFill>
              </a:rPr>
              <a:t>Stewarding Our Planet’s Resources</a:t>
            </a:r>
          </a:p>
          <a:p>
            <a:r>
              <a:rPr lang="en-US" sz="2200" dirty="0" smtClean="0">
                <a:solidFill>
                  <a:schemeClr val="tx1"/>
                </a:solidFill>
              </a:rPr>
              <a:t>Advancing </a:t>
            </a:r>
            <a:r>
              <a:rPr lang="en-US" sz="2200" dirty="0">
                <a:solidFill>
                  <a:schemeClr val="tx1"/>
                </a:solidFill>
              </a:rPr>
              <a:t>the Arts and Humanities</a:t>
            </a:r>
          </a:p>
          <a:p>
            <a:r>
              <a:rPr lang="en-US" sz="2200" dirty="0" smtClean="0">
                <a:solidFill>
                  <a:schemeClr val="tx1"/>
                </a:solidFill>
              </a:rPr>
              <a:t>Driving Digital Innovation</a:t>
            </a:r>
            <a:endParaRPr lang="en-US" sz="2200" dirty="0">
              <a:solidFill>
                <a:schemeClr val="tx1"/>
              </a:solidFill>
            </a:endParaRPr>
          </a:p>
        </p:txBody>
      </p:sp>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40" y="1257301"/>
            <a:ext cx="4366026" cy="2919780"/>
          </a:xfrm>
          <a:prstGeom prst="rect">
            <a:avLst/>
          </a:prstGeom>
        </p:spPr>
      </p:pic>
    </p:spTree>
    <p:extLst>
      <p:ext uri="{BB962C8B-B14F-4D97-AF65-F5344CB8AC3E}">
        <p14:creationId xmlns:p14="http://schemas.microsoft.com/office/powerpoint/2010/main" val="2931929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81264" y="300793"/>
            <a:ext cx="8478982" cy="1357312"/>
          </a:xfrm>
        </p:spPr>
        <p:txBody>
          <a:bodyPr>
            <a:noAutofit/>
          </a:bodyPr>
          <a:lstStyle/>
          <a:p>
            <a:r>
              <a:rPr lang="en-US" sz="4000" dirty="0" smtClean="0"/>
              <a:t>The Plan’s Three Supporting Elements / Functional </a:t>
            </a:r>
            <a:r>
              <a:rPr lang="en-US" sz="4000" dirty="0"/>
              <a:t>A</a:t>
            </a:r>
            <a:r>
              <a:rPr lang="en-US" sz="4000" dirty="0" smtClean="0"/>
              <a:t>reas</a:t>
            </a:r>
            <a:endParaRPr lang="en-US" sz="4000" dirty="0"/>
          </a:p>
        </p:txBody>
      </p:sp>
      <p:sp>
        <p:nvSpPr>
          <p:cNvPr id="9" name="Content Placeholder 5"/>
          <p:cNvSpPr>
            <a:spLocks noGrp="1"/>
          </p:cNvSpPr>
          <p:nvPr>
            <p:ph idx="1"/>
          </p:nvPr>
        </p:nvSpPr>
        <p:spPr>
          <a:xfrm>
            <a:off x="4612825" y="1810755"/>
            <a:ext cx="4323357" cy="2326707"/>
          </a:xfrm>
        </p:spPr>
        <p:txBody>
          <a:bodyPr>
            <a:noAutofit/>
          </a:bodyPr>
          <a:lstStyle/>
          <a:p>
            <a:r>
              <a:rPr lang="en-US" sz="2200" dirty="0" smtClean="0">
                <a:solidFill>
                  <a:schemeClr val="tx1"/>
                </a:solidFill>
              </a:rPr>
              <a:t>Organizational Processes</a:t>
            </a:r>
            <a:endParaRPr lang="en-US" sz="2200" dirty="0">
              <a:solidFill>
                <a:schemeClr val="tx1"/>
              </a:solidFill>
            </a:endParaRPr>
          </a:p>
          <a:p>
            <a:r>
              <a:rPr lang="en-US" sz="2200" dirty="0" smtClean="0">
                <a:solidFill>
                  <a:schemeClr val="tx1"/>
                </a:solidFill>
              </a:rPr>
              <a:t>Infrastructure and Support</a:t>
            </a:r>
            <a:endParaRPr lang="en-US" sz="2200" dirty="0">
              <a:solidFill>
                <a:schemeClr val="tx1"/>
              </a:solidFill>
            </a:endParaRPr>
          </a:p>
          <a:p>
            <a:r>
              <a:rPr lang="en-US" sz="2200" dirty="0" smtClean="0">
                <a:solidFill>
                  <a:schemeClr val="tx1"/>
                </a:solidFill>
              </a:rPr>
              <a:t>Constituent Outreach and Engagement</a:t>
            </a:r>
            <a:endParaRPr lang="en-US" sz="2200" dirty="0">
              <a:solidFill>
                <a:schemeClr val="tx1"/>
              </a:solidFill>
            </a:endParaRPr>
          </a:p>
        </p:txBody>
      </p:sp>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11" y="1734237"/>
            <a:ext cx="3868398" cy="2563821"/>
          </a:xfrm>
          <a:prstGeom prst="rect">
            <a:avLst/>
          </a:prstGeom>
        </p:spPr>
      </p:pic>
    </p:spTree>
    <p:extLst>
      <p:ext uri="{BB962C8B-B14F-4D97-AF65-F5344CB8AC3E}">
        <p14:creationId xmlns:p14="http://schemas.microsoft.com/office/powerpoint/2010/main" val="270246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sp>
        <p:nvSpPr>
          <p:cNvPr id="3" name="Title 2"/>
          <p:cNvSpPr>
            <a:spLocks noGrp="1"/>
          </p:cNvSpPr>
          <p:nvPr>
            <p:ph type="title"/>
          </p:nvPr>
        </p:nvSpPr>
        <p:spPr>
          <a:xfrm>
            <a:off x="457200" y="0"/>
            <a:ext cx="8229600" cy="1063229"/>
          </a:xfrm>
        </p:spPr>
        <p:txBody>
          <a:bodyPr>
            <a:normAutofit/>
          </a:bodyPr>
          <a:lstStyle/>
          <a:p>
            <a:r>
              <a:rPr lang="en-US" sz="4000" dirty="0" smtClean="0"/>
              <a:t>Our Strategic Planning Process</a:t>
            </a:r>
            <a:endParaRPr lang="en-US" sz="4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80" y="837081"/>
            <a:ext cx="7242767" cy="3670909"/>
          </a:xfrm>
          <a:prstGeom prst="rect">
            <a:avLst/>
          </a:prstGeom>
        </p:spPr>
      </p:pic>
    </p:spTree>
    <p:extLst>
      <p:ext uri="{BB962C8B-B14F-4D97-AF65-F5344CB8AC3E}">
        <p14:creationId xmlns:p14="http://schemas.microsoft.com/office/powerpoint/2010/main" val="1852337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1797050" y="1030004"/>
            <a:ext cx="5152391" cy="3377196"/>
          </a:xfrm>
          <a:prstGeom prst="triangle">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sp>
        <p:nvSpPr>
          <p:cNvPr id="3" name="Title 2"/>
          <p:cNvSpPr>
            <a:spLocks noGrp="1"/>
          </p:cNvSpPr>
          <p:nvPr>
            <p:ph type="title"/>
          </p:nvPr>
        </p:nvSpPr>
        <p:spPr>
          <a:xfrm>
            <a:off x="420557" y="0"/>
            <a:ext cx="8878956" cy="1232913"/>
          </a:xfrm>
        </p:spPr>
        <p:txBody>
          <a:bodyPr>
            <a:noAutofit/>
          </a:bodyPr>
          <a:lstStyle/>
          <a:p>
            <a:pPr>
              <a:spcBef>
                <a:spcPts val="0"/>
              </a:spcBef>
            </a:pPr>
            <a:r>
              <a:rPr lang="en-US" sz="4000" dirty="0" smtClean="0"/>
              <a:t>Plan Implementation Structure</a:t>
            </a:r>
            <a:endParaRPr lang="en-US" sz="4000" dirty="0"/>
          </a:p>
        </p:txBody>
      </p:sp>
      <p:sp>
        <p:nvSpPr>
          <p:cNvPr id="8" name="Content Placeholder 1"/>
          <p:cNvSpPr txBox="1">
            <a:spLocks/>
          </p:cNvSpPr>
          <p:nvPr/>
        </p:nvSpPr>
        <p:spPr>
          <a:xfrm>
            <a:off x="265044" y="4051874"/>
            <a:ext cx="2292626" cy="4561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1800" b="1" dirty="0">
              <a:solidFill>
                <a:schemeClr val="tx1"/>
              </a:solidFill>
            </a:endParaRPr>
          </a:p>
        </p:txBody>
      </p:sp>
      <p:pic>
        <p:nvPicPr>
          <p:cNvPr id="4" name="Content Placeholder 3"/>
          <p:cNvPicPr>
            <a:picLocks noGrp="1" noChangeAspect="1"/>
          </p:cNvPicPr>
          <p:nvPr>
            <p:ph idx="1"/>
          </p:nvPr>
        </p:nvPicPr>
        <p:blipFill>
          <a:blip r:embed="rId4"/>
          <a:stretch>
            <a:fillRect/>
          </a:stretch>
        </p:blipFill>
        <p:spPr>
          <a:xfrm>
            <a:off x="4588979" y="1252529"/>
            <a:ext cx="2506177" cy="2998462"/>
          </a:xfrm>
          <a:prstGeom prst="rect">
            <a:avLst/>
          </a:prstGeom>
        </p:spPr>
      </p:pic>
    </p:spTree>
    <p:extLst>
      <p:ext uri="{BB962C8B-B14F-4D97-AF65-F5344CB8AC3E}">
        <p14:creationId xmlns:p14="http://schemas.microsoft.com/office/powerpoint/2010/main" val="3874986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83" y="1063228"/>
            <a:ext cx="7546982" cy="3393157"/>
          </a:xfrm>
          <a:prstGeom prst="rect">
            <a:avLst/>
          </a:prstGeom>
        </p:spPr>
      </p:pic>
      <p:sp>
        <p:nvSpPr>
          <p:cNvPr id="3" name="Title 2"/>
          <p:cNvSpPr>
            <a:spLocks noGrp="1"/>
          </p:cNvSpPr>
          <p:nvPr>
            <p:ph type="title"/>
          </p:nvPr>
        </p:nvSpPr>
        <p:spPr>
          <a:xfrm>
            <a:off x="420557" y="254000"/>
            <a:ext cx="8398323" cy="809229"/>
          </a:xfrm>
        </p:spPr>
        <p:txBody>
          <a:bodyPr>
            <a:normAutofit/>
          </a:bodyPr>
          <a:lstStyle/>
          <a:p>
            <a:r>
              <a:rPr lang="en-US" sz="4000" dirty="0" smtClean="0"/>
              <a:t>Implementation Structure Detail</a:t>
            </a:r>
            <a:endParaRPr lang="en-US" sz="4000" dirty="0"/>
          </a:p>
        </p:txBody>
      </p:sp>
    </p:spTree>
    <p:extLst>
      <p:ext uri="{BB962C8B-B14F-4D97-AF65-F5344CB8AC3E}">
        <p14:creationId xmlns:p14="http://schemas.microsoft.com/office/powerpoint/2010/main" val="1213803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100208"/>
            <a:ext cx="8229600" cy="1357531"/>
          </a:xfrm>
        </p:spPr>
        <p:txBody>
          <a:bodyPr>
            <a:noAutofit/>
          </a:bodyPr>
          <a:lstStyle/>
          <a:p>
            <a:r>
              <a:rPr lang="en-US" sz="4000" dirty="0"/>
              <a:t>The Committees’ Charges</a:t>
            </a:r>
          </a:p>
        </p:txBody>
      </p:sp>
      <p:pic>
        <p:nvPicPr>
          <p:cNvPr id="6" name="Picture 5" descr="PS_HOR_REV_CMYK_2C.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21565" y="4641862"/>
            <a:ext cx="6345430"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sp>
        <p:nvSpPr>
          <p:cNvPr id="10" name="Content Placeholder 5"/>
          <p:cNvSpPr>
            <a:spLocks noGrp="1"/>
          </p:cNvSpPr>
          <p:nvPr>
            <p:ph idx="1"/>
          </p:nvPr>
        </p:nvSpPr>
        <p:spPr>
          <a:xfrm>
            <a:off x="662609" y="1139687"/>
            <a:ext cx="8481391" cy="3263184"/>
          </a:xfrm>
        </p:spPr>
        <p:txBody>
          <a:bodyPr>
            <a:noAutofit/>
          </a:bodyPr>
          <a:lstStyle/>
          <a:p>
            <a:pPr marL="0" indent="0">
              <a:spcBef>
                <a:spcPts val="0"/>
              </a:spcBef>
              <a:spcAft>
                <a:spcPts val="300"/>
              </a:spcAft>
              <a:buNone/>
            </a:pPr>
            <a:r>
              <a:rPr lang="en-US" sz="2400" b="1" dirty="0" smtClean="0">
                <a:solidFill>
                  <a:schemeClr val="tx1"/>
                </a:solidFill>
              </a:rPr>
              <a:t>One Oversight Committee</a:t>
            </a:r>
          </a:p>
          <a:p>
            <a:pPr marL="685800" indent="-274320">
              <a:spcBef>
                <a:spcPts val="0"/>
              </a:spcBef>
              <a:spcAft>
                <a:spcPts val="300"/>
              </a:spcAft>
            </a:pPr>
            <a:r>
              <a:rPr lang="en-US" sz="2000" dirty="0" smtClean="0">
                <a:solidFill>
                  <a:schemeClr val="tx1"/>
                </a:solidFill>
              </a:rPr>
              <a:t>Chaired by the Provost; drives implementation throughout Penn State</a:t>
            </a:r>
          </a:p>
          <a:p>
            <a:pPr marL="685800" indent="-274320">
              <a:spcBef>
                <a:spcPts val="0"/>
              </a:spcBef>
              <a:spcAft>
                <a:spcPts val="300"/>
              </a:spcAft>
            </a:pPr>
            <a:r>
              <a:rPr lang="en-US" sz="2000" dirty="0" smtClean="0">
                <a:solidFill>
                  <a:schemeClr val="tx1"/>
                </a:solidFill>
              </a:rPr>
              <a:t>Delivers regular progress reports to Board, University leaders</a:t>
            </a:r>
          </a:p>
          <a:p>
            <a:pPr marL="0" indent="0">
              <a:spcBef>
                <a:spcPts val="600"/>
              </a:spcBef>
              <a:spcAft>
                <a:spcPts val="300"/>
              </a:spcAft>
              <a:buNone/>
            </a:pPr>
            <a:r>
              <a:rPr lang="en-US" sz="2400" b="1" dirty="0" smtClean="0">
                <a:solidFill>
                  <a:schemeClr val="tx1"/>
                </a:solidFill>
              </a:rPr>
              <a:t>Eight Executive Committees</a:t>
            </a:r>
          </a:p>
          <a:p>
            <a:pPr marL="685800" indent="-274320">
              <a:spcBef>
                <a:spcPts val="0"/>
              </a:spcBef>
              <a:spcAft>
                <a:spcPts val="300"/>
              </a:spcAft>
              <a:buFont typeface="Arial" panose="020B0604020202020204" pitchFamily="34" charset="0"/>
              <a:buChar char="•"/>
            </a:pPr>
            <a:r>
              <a:rPr lang="en-US" sz="2000" dirty="0" smtClean="0">
                <a:solidFill>
                  <a:schemeClr val="tx1"/>
                </a:solidFill>
              </a:rPr>
              <a:t>Aligned with plan’s thematic priorities and supporting elements</a:t>
            </a:r>
            <a:endParaRPr lang="en-US" sz="2000" dirty="0">
              <a:solidFill>
                <a:schemeClr val="tx1"/>
              </a:solidFill>
            </a:endParaRPr>
          </a:p>
          <a:p>
            <a:pPr marL="685800" indent="-274320">
              <a:spcBef>
                <a:spcPts val="0"/>
              </a:spcBef>
              <a:spcAft>
                <a:spcPts val="300"/>
              </a:spcAft>
              <a:buFont typeface="Arial" panose="020B0604020202020204" pitchFamily="34" charset="0"/>
              <a:buChar char="•"/>
            </a:pPr>
            <a:r>
              <a:rPr lang="en-US" sz="2000" dirty="0" smtClean="0">
                <a:solidFill>
                  <a:schemeClr val="tx1"/>
                </a:solidFill>
              </a:rPr>
              <a:t>Prioritize </a:t>
            </a:r>
            <a:r>
              <a:rPr lang="en-US" sz="2000" dirty="0">
                <a:solidFill>
                  <a:schemeClr val="tx1"/>
                </a:solidFill>
              </a:rPr>
              <a:t>efforts and identify and direct resources to support them</a:t>
            </a:r>
          </a:p>
          <a:p>
            <a:pPr marL="0" indent="0">
              <a:spcBef>
                <a:spcPts val="600"/>
              </a:spcBef>
              <a:spcAft>
                <a:spcPts val="300"/>
              </a:spcAft>
              <a:buNone/>
            </a:pPr>
            <a:r>
              <a:rPr lang="en-US" sz="2400" b="1" dirty="0" smtClean="0">
                <a:solidFill>
                  <a:schemeClr val="tx1"/>
                </a:solidFill>
              </a:rPr>
              <a:t>Eight Steering Committees</a:t>
            </a:r>
            <a:endParaRPr lang="en-US" sz="2400" b="1" dirty="0">
              <a:solidFill>
                <a:schemeClr val="tx1"/>
              </a:solidFill>
            </a:endParaRPr>
          </a:p>
          <a:p>
            <a:pPr marL="685800" indent="-274320">
              <a:spcBef>
                <a:spcPts val="0"/>
              </a:spcBef>
              <a:spcAft>
                <a:spcPts val="300"/>
              </a:spcAft>
            </a:pPr>
            <a:r>
              <a:rPr lang="en-US" sz="2000" dirty="0" smtClean="0">
                <a:solidFill>
                  <a:schemeClr val="tx1"/>
                </a:solidFill>
              </a:rPr>
              <a:t>Recommend initiatives and action plans; facilitate community forums</a:t>
            </a:r>
            <a:endParaRPr lang="en-US" sz="1800" dirty="0">
              <a:solidFill>
                <a:schemeClr val="tx1"/>
              </a:solidFill>
            </a:endParaRPr>
          </a:p>
        </p:txBody>
      </p:sp>
    </p:spTree>
    <p:extLst>
      <p:ext uri="{BB962C8B-B14F-4D97-AF65-F5344CB8AC3E}">
        <p14:creationId xmlns:p14="http://schemas.microsoft.com/office/powerpoint/2010/main" val="3352054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100208"/>
            <a:ext cx="8229600" cy="1357531"/>
          </a:xfrm>
        </p:spPr>
        <p:txBody>
          <a:bodyPr>
            <a:noAutofit/>
          </a:bodyPr>
          <a:lstStyle/>
          <a:p>
            <a:r>
              <a:rPr lang="en-US" sz="4000" dirty="0" smtClean="0"/>
              <a:t>Incorporating the Foundations</a:t>
            </a:r>
            <a:endParaRPr lang="en-US" sz="4000" dirty="0"/>
          </a:p>
        </p:txBody>
      </p:sp>
      <p:pic>
        <p:nvPicPr>
          <p:cNvPr id="6" name="Picture 5" descr="PS_HOR_REV_CMYK_2C.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21565" y="4641862"/>
            <a:ext cx="6345430"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sp>
        <p:nvSpPr>
          <p:cNvPr id="10" name="Content Placeholder 5"/>
          <p:cNvSpPr>
            <a:spLocks noGrp="1"/>
          </p:cNvSpPr>
          <p:nvPr>
            <p:ph idx="1"/>
          </p:nvPr>
        </p:nvSpPr>
        <p:spPr>
          <a:xfrm>
            <a:off x="113969" y="1330959"/>
            <a:ext cx="8816671" cy="3112551"/>
          </a:xfrm>
        </p:spPr>
        <p:txBody>
          <a:bodyPr>
            <a:noAutofit/>
          </a:bodyPr>
          <a:lstStyle/>
          <a:p>
            <a:pPr marL="685800" indent="-274320">
              <a:spcBef>
                <a:spcPts val="0"/>
              </a:spcBef>
              <a:spcAft>
                <a:spcPts val="600"/>
              </a:spcAft>
            </a:pPr>
            <a:r>
              <a:rPr lang="en-US" sz="2000" dirty="0" smtClean="0">
                <a:solidFill>
                  <a:schemeClr val="tx1"/>
                </a:solidFill>
              </a:rPr>
              <a:t>Each </a:t>
            </a:r>
            <a:r>
              <a:rPr lang="en-US" sz="2000" dirty="0">
                <a:solidFill>
                  <a:schemeClr val="tx1"/>
                </a:solidFill>
              </a:rPr>
              <a:t>foundational area has a representative on each steering </a:t>
            </a:r>
            <a:r>
              <a:rPr lang="en-US" sz="2000" dirty="0" smtClean="0">
                <a:solidFill>
                  <a:schemeClr val="tx1"/>
                </a:solidFill>
              </a:rPr>
              <a:t>committee.</a:t>
            </a:r>
            <a:endParaRPr lang="en-US" sz="2000" dirty="0">
              <a:solidFill>
                <a:schemeClr val="tx1"/>
              </a:solidFill>
            </a:endParaRPr>
          </a:p>
          <a:p>
            <a:pPr marL="685800" indent="-274320">
              <a:spcBef>
                <a:spcPts val="0"/>
              </a:spcBef>
              <a:spcAft>
                <a:spcPts val="600"/>
              </a:spcAft>
            </a:pPr>
            <a:r>
              <a:rPr lang="en-US" sz="2000" dirty="0">
                <a:solidFill>
                  <a:schemeClr val="tx1"/>
                </a:solidFill>
              </a:rPr>
              <a:t>The units responsible for identifying these representatives (e.g., Global Programs for Global Engagement) will coordinate periodic meetings </a:t>
            </a:r>
            <a:r>
              <a:rPr lang="en-US" sz="2000" dirty="0" smtClean="0">
                <a:solidFill>
                  <a:schemeClr val="tx1"/>
                </a:solidFill>
              </a:rPr>
              <a:t>to </a:t>
            </a:r>
            <a:r>
              <a:rPr lang="en-US" sz="2000" dirty="0">
                <a:solidFill>
                  <a:schemeClr val="tx1"/>
                </a:solidFill>
              </a:rPr>
              <a:t>ensure a holistic approach to </a:t>
            </a:r>
            <a:r>
              <a:rPr lang="en-US" sz="2000" dirty="0" smtClean="0">
                <a:solidFill>
                  <a:schemeClr val="tx1"/>
                </a:solidFill>
              </a:rPr>
              <a:t>including the </a:t>
            </a:r>
            <a:r>
              <a:rPr lang="en-US" sz="2000" dirty="0">
                <a:solidFill>
                  <a:schemeClr val="tx1"/>
                </a:solidFill>
              </a:rPr>
              <a:t>foundational areas </a:t>
            </a:r>
            <a:r>
              <a:rPr lang="en-US" sz="2000" dirty="0" smtClean="0">
                <a:solidFill>
                  <a:schemeClr val="tx1"/>
                </a:solidFill>
              </a:rPr>
              <a:t>in plan implementation.</a:t>
            </a:r>
            <a:endParaRPr lang="en-US" sz="2000" dirty="0">
              <a:solidFill>
                <a:schemeClr val="tx1"/>
              </a:solidFill>
            </a:endParaRPr>
          </a:p>
          <a:p>
            <a:pPr marL="685800" indent="-274320">
              <a:spcBef>
                <a:spcPts val="0"/>
              </a:spcBef>
              <a:spcAft>
                <a:spcPts val="600"/>
              </a:spcAft>
            </a:pPr>
            <a:r>
              <a:rPr lang="en-US" sz="2000" dirty="0">
                <a:solidFill>
                  <a:schemeClr val="tx1"/>
                </a:solidFill>
              </a:rPr>
              <a:t>Each foundational area representative is responsible for working with </a:t>
            </a:r>
            <a:r>
              <a:rPr lang="en-US" sz="2000" dirty="0" smtClean="0">
                <a:solidFill>
                  <a:schemeClr val="tx1"/>
                </a:solidFill>
              </a:rPr>
              <a:t>his or her steering </a:t>
            </a:r>
            <a:r>
              <a:rPr lang="en-US" sz="2000" dirty="0">
                <a:solidFill>
                  <a:schemeClr val="tx1"/>
                </a:solidFill>
              </a:rPr>
              <a:t>committee and periodically with </a:t>
            </a:r>
            <a:r>
              <a:rPr lang="en-US" sz="2000" dirty="0" smtClean="0">
                <a:solidFill>
                  <a:schemeClr val="tx1"/>
                </a:solidFill>
              </a:rPr>
              <a:t>other </a:t>
            </a:r>
            <a:r>
              <a:rPr lang="en-US" sz="2000" dirty="0">
                <a:solidFill>
                  <a:schemeClr val="tx1"/>
                </a:solidFill>
              </a:rPr>
              <a:t>members of their foundational </a:t>
            </a:r>
            <a:r>
              <a:rPr lang="en-US" sz="2000" dirty="0" smtClean="0">
                <a:solidFill>
                  <a:schemeClr val="tx1"/>
                </a:solidFill>
              </a:rPr>
              <a:t>area.</a:t>
            </a:r>
            <a:endParaRPr lang="en-US" sz="2000" dirty="0">
              <a:solidFill>
                <a:schemeClr val="tx1"/>
              </a:solidFill>
            </a:endParaRPr>
          </a:p>
        </p:txBody>
      </p:sp>
    </p:spTree>
    <p:extLst>
      <p:ext uri="{BB962C8B-B14F-4D97-AF65-F5344CB8AC3E}">
        <p14:creationId xmlns:p14="http://schemas.microsoft.com/office/powerpoint/2010/main" val="32066902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20557" y="187890"/>
            <a:ext cx="9013479" cy="1587976"/>
          </a:xfrm>
        </p:spPr>
        <p:txBody>
          <a:bodyPr>
            <a:noAutofit/>
          </a:bodyPr>
          <a:lstStyle/>
          <a:p>
            <a:r>
              <a:rPr lang="en-US" sz="3800" dirty="0" smtClean="0"/>
              <a:t>Aligning with Unit Strategic Plans</a:t>
            </a:r>
            <a:br>
              <a:rPr lang="en-US" sz="3800" dirty="0" smtClean="0"/>
            </a:br>
            <a:endParaRPr lang="en-US" sz="3800" dirty="0"/>
          </a:p>
        </p:txBody>
      </p:sp>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sp>
        <p:nvSpPr>
          <p:cNvPr id="8" name="Content Placeholder 5"/>
          <p:cNvSpPr>
            <a:spLocks noGrp="1"/>
          </p:cNvSpPr>
          <p:nvPr>
            <p:ph idx="1"/>
          </p:nvPr>
        </p:nvSpPr>
        <p:spPr>
          <a:xfrm>
            <a:off x="0" y="3771113"/>
            <a:ext cx="9144000" cy="910241"/>
          </a:xfrm>
        </p:spPr>
        <p:txBody>
          <a:bodyPr>
            <a:noAutofit/>
          </a:bodyPr>
          <a:lstStyle/>
          <a:p>
            <a:pPr marL="0" indent="0" algn="ctr">
              <a:buNone/>
            </a:pPr>
            <a:r>
              <a:rPr lang="en-US" sz="2000" dirty="0" smtClean="0">
                <a:solidFill>
                  <a:schemeClr val="tx1"/>
                </a:solidFill>
              </a:rPr>
              <a:t>Remember: The over-arching strategic plan was developed after </a:t>
            </a:r>
            <a:br>
              <a:rPr lang="en-US" sz="2000" dirty="0" smtClean="0">
                <a:solidFill>
                  <a:schemeClr val="tx1"/>
                </a:solidFill>
              </a:rPr>
            </a:br>
            <a:r>
              <a:rPr lang="en-US" sz="2000" dirty="0" smtClean="0">
                <a:solidFill>
                  <a:schemeClr val="tx1"/>
                </a:solidFill>
              </a:rPr>
              <a:t>48 </a:t>
            </a:r>
            <a:r>
              <a:rPr lang="en-US" sz="2000" dirty="0">
                <a:solidFill>
                  <a:schemeClr val="tx1"/>
                </a:solidFill>
              </a:rPr>
              <a:t>academic </a:t>
            </a:r>
            <a:r>
              <a:rPr lang="en-US" sz="2000" dirty="0" smtClean="0">
                <a:solidFill>
                  <a:schemeClr val="tx1"/>
                </a:solidFill>
              </a:rPr>
              <a:t>and </a:t>
            </a:r>
            <a:r>
              <a:rPr lang="en-US" sz="2000" dirty="0">
                <a:solidFill>
                  <a:schemeClr val="tx1"/>
                </a:solidFill>
              </a:rPr>
              <a:t>administrative units across the </a:t>
            </a:r>
            <a:r>
              <a:rPr lang="en-US" sz="2000" dirty="0" smtClean="0">
                <a:solidFill>
                  <a:schemeClr val="tx1"/>
                </a:solidFill>
              </a:rPr>
              <a:t>University wrote their plans.</a:t>
            </a:r>
            <a:endParaRPr lang="en-US" sz="2000"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636" y="1134504"/>
            <a:ext cx="3065296" cy="261633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196" y="1134504"/>
            <a:ext cx="3963769" cy="2606177"/>
          </a:xfrm>
          <a:prstGeom prst="rect">
            <a:avLst/>
          </a:prstGeom>
        </p:spPr>
      </p:pic>
    </p:spTree>
    <p:extLst>
      <p:ext uri="{BB962C8B-B14F-4D97-AF65-F5344CB8AC3E}">
        <p14:creationId xmlns:p14="http://schemas.microsoft.com/office/powerpoint/2010/main" val="2299222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0"/>
            <a:ext cx="8686800" cy="1938637"/>
          </a:xfrm>
        </p:spPr>
        <p:txBody>
          <a:bodyPr>
            <a:noAutofit/>
          </a:bodyPr>
          <a:lstStyle/>
          <a:p>
            <a:r>
              <a:rPr lang="en-US" sz="3500" dirty="0" smtClean="0"/>
              <a:t>Unit Alignment and Progress Reports</a:t>
            </a:r>
            <a:br>
              <a:rPr lang="en-US" sz="3500" dirty="0" smtClean="0"/>
            </a:br>
            <a:endParaRPr lang="en-US" sz="3500" dirty="0"/>
          </a:p>
        </p:txBody>
      </p:sp>
      <p:sp>
        <p:nvSpPr>
          <p:cNvPr id="8" name="Content Placeholder 5"/>
          <p:cNvSpPr>
            <a:spLocks noGrp="1"/>
          </p:cNvSpPr>
          <p:nvPr>
            <p:ph idx="1"/>
          </p:nvPr>
        </p:nvSpPr>
        <p:spPr>
          <a:xfrm>
            <a:off x="3359648" y="1215025"/>
            <a:ext cx="5681610" cy="3177682"/>
          </a:xfrm>
        </p:spPr>
        <p:txBody>
          <a:bodyPr>
            <a:noAutofit/>
          </a:bodyPr>
          <a:lstStyle/>
          <a:p>
            <a:pPr>
              <a:spcBef>
                <a:spcPts val="0"/>
              </a:spcBef>
              <a:spcAft>
                <a:spcPts val="300"/>
              </a:spcAft>
            </a:pPr>
            <a:r>
              <a:rPr lang="en-US" sz="2200" dirty="0" smtClean="0">
                <a:solidFill>
                  <a:schemeClr val="tx1"/>
                </a:solidFill>
              </a:rPr>
              <a:t>Unit updates will include information about:</a:t>
            </a:r>
            <a:endParaRPr lang="en-US" sz="2200" dirty="0">
              <a:solidFill>
                <a:schemeClr val="tx1"/>
              </a:solidFill>
            </a:endParaRPr>
          </a:p>
          <a:p>
            <a:pPr marL="822960" lvl="1" indent="-274320">
              <a:spcBef>
                <a:spcPts val="0"/>
              </a:spcBef>
              <a:spcAft>
                <a:spcPts val="300"/>
              </a:spcAft>
              <a:buFont typeface="Courier New" panose="02070309020205020404" pitchFamily="49" charset="0"/>
              <a:buChar char="o"/>
            </a:pPr>
            <a:r>
              <a:rPr lang="en-US" sz="2000" dirty="0" smtClean="0">
                <a:solidFill>
                  <a:schemeClr val="tx1"/>
                </a:solidFill>
              </a:rPr>
              <a:t>Alignment with the University’s plan</a:t>
            </a:r>
          </a:p>
          <a:p>
            <a:pPr marL="822960" lvl="1" indent="-274320">
              <a:spcBef>
                <a:spcPts val="0"/>
              </a:spcBef>
              <a:spcAft>
                <a:spcPts val="300"/>
              </a:spcAft>
              <a:buFont typeface="Courier New" panose="02070309020205020404" pitchFamily="49" charset="0"/>
              <a:buChar char="o"/>
            </a:pPr>
            <a:r>
              <a:rPr lang="en-US" sz="2000" dirty="0" smtClean="0">
                <a:solidFill>
                  <a:schemeClr val="tx1"/>
                </a:solidFill>
              </a:rPr>
              <a:t>Support of the University’s goals</a:t>
            </a:r>
          </a:p>
          <a:p>
            <a:pPr marL="822960" lvl="1" indent="-274320">
              <a:spcBef>
                <a:spcPts val="0"/>
              </a:spcBef>
              <a:spcAft>
                <a:spcPts val="300"/>
              </a:spcAft>
              <a:buFont typeface="Courier New" panose="02070309020205020404" pitchFamily="49" charset="0"/>
              <a:buChar char="o"/>
            </a:pPr>
            <a:r>
              <a:rPr lang="en-US" sz="2000" dirty="0" smtClean="0">
                <a:solidFill>
                  <a:schemeClr val="tx1"/>
                </a:solidFill>
              </a:rPr>
              <a:t>Outcomes and successes</a:t>
            </a:r>
            <a:endParaRPr lang="en-US" sz="2000" dirty="0">
              <a:solidFill>
                <a:schemeClr val="tx1"/>
              </a:solidFill>
            </a:endParaRPr>
          </a:p>
          <a:p>
            <a:pPr marL="822960" lvl="1" indent="-274320">
              <a:spcBef>
                <a:spcPts val="0"/>
              </a:spcBef>
              <a:spcAft>
                <a:spcPts val="300"/>
              </a:spcAft>
              <a:buFont typeface="Courier New" panose="02070309020205020404" pitchFamily="49" charset="0"/>
              <a:buChar char="o"/>
            </a:pPr>
            <a:r>
              <a:rPr lang="en-US" sz="2000" dirty="0" smtClean="0">
                <a:solidFill>
                  <a:schemeClr val="tx1"/>
                </a:solidFill>
              </a:rPr>
              <a:t>Challenges and concerns</a:t>
            </a:r>
          </a:p>
          <a:p>
            <a:pPr marL="822960" lvl="1" indent="-274320">
              <a:spcBef>
                <a:spcPts val="0"/>
              </a:spcBef>
              <a:spcAft>
                <a:spcPts val="300"/>
              </a:spcAft>
              <a:buFont typeface="Courier New" panose="02070309020205020404" pitchFamily="49" charset="0"/>
              <a:buChar char="o"/>
            </a:pPr>
            <a:r>
              <a:rPr lang="en-US" sz="2000" dirty="0" smtClean="0">
                <a:solidFill>
                  <a:schemeClr val="tx1"/>
                </a:solidFill>
              </a:rPr>
              <a:t>Any changes to original unit strategic plans</a:t>
            </a:r>
            <a:r>
              <a:rPr lang="en-US" sz="2200" dirty="0" smtClean="0">
                <a:solidFill>
                  <a:schemeClr val="tx1"/>
                </a:solidFill>
              </a:rPr>
              <a:t/>
            </a:r>
            <a:br>
              <a:rPr lang="en-US" sz="2200" dirty="0" smtClean="0">
                <a:solidFill>
                  <a:schemeClr val="tx1"/>
                </a:solidFill>
              </a:rPr>
            </a:br>
            <a:endParaRPr lang="en-US" sz="2200" dirty="0" smtClean="0">
              <a:solidFill>
                <a:schemeClr val="tx1"/>
              </a:solidFill>
            </a:endParaRPr>
          </a:p>
          <a:p>
            <a:pPr>
              <a:spcBef>
                <a:spcPts val="0"/>
              </a:spcBef>
              <a:spcAft>
                <a:spcPts val="300"/>
              </a:spcAft>
            </a:pPr>
            <a:r>
              <a:rPr lang="en-US" sz="2200" dirty="0" smtClean="0">
                <a:solidFill>
                  <a:schemeClr val="tx1"/>
                </a:solidFill>
              </a:rPr>
              <a:t>Annual unit progress reports are due </a:t>
            </a:r>
            <a:br>
              <a:rPr lang="en-US" sz="2200" dirty="0" smtClean="0">
                <a:solidFill>
                  <a:schemeClr val="tx1"/>
                </a:solidFill>
              </a:rPr>
            </a:br>
            <a:r>
              <a:rPr lang="en-US" sz="2200" dirty="0" smtClean="0">
                <a:solidFill>
                  <a:schemeClr val="tx1"/>
                </a:solidFill>
              </a:rPr>
              <a:t>in May 2017.</a:t>
            </a:r>
            <a:endParaRPr lang="en-US" sz="2200" dirty="0">
              <a:solidFill>
                <a:schemeClr val="tx1"/>
              </a:solidFill>
            </a:endParaRPr>
          </a:p>
        </p:txBody>
      </p:sp>
      <p:pic>
        <p:nvPicPr>
          <p:cNvPr id="6" name="Picture 5" descr="PS_HOR_REV_CMYK_2C.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21565" y="4641862"/>
            <a:ext cx="6345430"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01" y="1343264"/>
            <a:ext cx="2620612" cy="2850364"/>
          </a:xfrm>
          <a:prstGeom prst="rect">
            <a:avLst/>
          </a:prstGeom>
        </p:spPr>
      </p:pic>
    </p:spTree>
    <p:extLst>
      <p:ext uri="{BB962C8B-B14F-4D97-AF65-F5344CB8AC3E}">
        <p14:creationId xmlns:p14="http://schemas.microsoft.com/office/powerpoint/2010/main" val="2840326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20557" y="284480"/>
            <a:ext cx="8723443" cy="1938637"/>
          </a:xfrm>
        </p:spPr>
        <p:txBody>
          <a:bodyPr>
            <a:noAutofit/>
          </a:bodyPr>
          <a:lstStyle/>
          <a:p>
            <a:r>
              <a:rPr lang="en-US" sz="4000" dirty="0" smtClean="0"/>
              <a:t>Plan Implementation Activities </a:t>
            </a:r>
            <a:br>
              <a:rPr lang="en-US" sz="4000" dirty="0" smtClean="0"/>
            </a:br>
            <a:r>
              <a:rPr lang="en-US" sz="4000" dirty="0" smtClean="0"/>
              <a:t>and Timeline</a:t>
            </a:r>
            <a:br>
              <a:rPr lang="en-US" sz="4000" dirty="0" smtClean="0"/>
            </a:br>
            <a:endParaRPr lang="en-US" sz="4000" dirty="0"/>
          </a:p>
        </p:txBody>
      </p:sp>
      <p:sp>
        <p:nvSpPr>
          <p:cNvPr id="8" name="Content Placeholder 5"/>
          <p:cNvSpPr>
            <a:spLocks noGrp="1"/>
          </p:cNvSpPr>
          <p:nvPr>
            <p:ph idx="1"/>
          </p:nvPr>
        </p:nvSpPr>
        <p:spPr>
          <a:xfrm>
            <a:off x="638827" y="1656080"/>
            <a:ext cx="8505173" cy="2829901"/>
          </a:xfrm>
        </p:spPr>
        <p:txBody>
          <a:bodyPr>
            <a:noAutofit/>
          </a:bodyPr>
          <a:lstStyle/>
          <a:p>
            <a:pPr marL="0" indent="0">
              <a:spcBef>
                <a:spcPts val="600"/>
              </a:spcBef>
              <a:buNone/>
            </a:pPr>
            <a:r>
              <a:rPr lang="en-US" sz="2300" dirty="0" smtClean="0">
                <a:solidFill>
                  <a:schemeClr val="tx1"/>
                </a:solidFill>
              </a:rPr>
              <a:t>Fall </a:t>
            </a:r>
            <a:r>
              <a:rPr lang="en-US" sz="2300" dirty="0">
                <a:solidFill>
                  <a:schemeClr val="tx1"/>
                </a:solidFill>
              </a:rPr>
              <a:t>2016 </a:t>
            </a:r>
          </a:p>
          <a:p>
            <a:pPr marL="685800" lvl="1" indent="-274320">
              <a:spcBef>
                <a:spcPts val="0"/>
              </a:spcBef>
              <a:buFont typeface="Arial" panose="020B0604020202020204" pitchFamily="34" charset="0"/>
              <a:buChar char="•"/>
            </a:pPr>
            <a:r>
              <a:rPr lang="en-US" sz="2000" dirty="0">
                <a:solidFill>
                  <a:schemeClr val="tx1"/>
                </a:solidFill>
              </a:rPr>
              <a:t>S</a:t>
            </a:r>
            <a:r>
              <a:rPr lang="en-US" sz="2000" dirty="0" smtClean="0">
                <a:solidFill>
                  <a:schemeClr val="tx1"/>
                </a:solidFill>
              </a:rPr>
              <a:t>teering committee meetings and community forums begin.</a:t>
            </a:r>
          </a:p>
          <a:p>
            <a:pPr marL="685800" lvl="1" indent="-274320">
              <a:spcBef>
                <a:spcPts val="0"/>
              </a:spcBef>
              <a:buFont typeface="Arial" panose="020B0604020202020204" pitchFamily="34" charset="0"/>
              <a:buChar char="•"/>
            </a:pPr>
            <a:r>
              <a:rPr lang="en-US" sz="2000" dirty="0" smtClean="0">
                <a:solidFill>
                  <a:schemeClr val="tx1"/>
                </a:solidFill>
              </a:rPr>
              <a:t>Unit implementation plans due; unit-level support/training ongoing</a:t>
            </a:r>
          </a:p>
          <a:p>
            <a:pPr marL="685800" lvl="1" indent="-274320">
              <a:spcBef>
                <a:spcPts val="0"/>
              </a:spcBef>
              <a:buFont typeface="Arial" panose="020B0604020202020204" pitchFamily="34" charset="0"/>
              <a:buChar char="•"/>
            </a:pPr>
            <a:r>
              <a:rPr lang="en-US" sz="2000" dirty="0" smtClean="0">
                <a:solidFill>
                  <a:schemeClr val="tx1"/>
                </a:solidFill>
              </a:rPr>
              <a:t>Updates to strategic plan website about implementation process</a:t>
            </a:r>
            <a:endParaRPr lang="en-US" sz="2000" dirty="0">
              <a:solidFill>
                <a:schemeClr val="tx1"/>
              </a:solidFill>
            </a:endParaRPr>
          </a:p>
          <a:p>
            <a:pPr marL="0" indent="0">
              <a:spcBef>
                <a:spcPts val="600"/>
              </a:spcBef>
              <a:buNone/>
            </a:pPr>
            <a:r>
              <a:rPr lang="en-US" sz="2300" dirty="0">
                <a:solidFill>
                  <a:schemeClr val="tx1"/>
                </a:solidFill>
              </a:rPr>
              <a:t>Spring 2017 </a:t>
            </a:r>
          </a:p>
          <a:p>
            <a:pPr marL="685800" lvl="1" indent="-274320">
              <a:spcBef>
                <a:spcPts val="0"/>
              </a:spcBef>
              <a:buFont typeface="Arial" panose="020B0604020202020204" pitchFamily="34" charset="0"/>
              <a:buChar char="•"/>
            </a:pPr>
            <a:r>
              <a:rPr lang="en-US" sz="2000" dirty="0" smtClean="0">
                <a:solidFill>
                  <a:schemeClr val="tx1"/>
                </a:solidFill>
              </a:rPr>
              <a:t>Committees provide annual updates.</a:t>
            </a:r>
            <a:endParaRPr lang="en-US" sz="2000" dirty="0">
              <a:solidFill>
                <a:schemeClr val="tx1"/>
              </a:solidFill>
            </a:endParaRPr>
          </a:p>
          <a:p>
            <a:pPr marL="685800" lvl="1" indent="-274320">
              <a:spcBef>
                <a:spcPts val="0"/>
              </a:spcBef>
              <a:buFont typeface="Arial" panose="020B0604020202020204" pitchFamily="34" charset="0"/>
              <a:buChar char="•"/>
            </a:pPr>
            <a:r>
              <a:rPr lang="en-US" sz="2000" dirty="0" smtClean="0">
                <a:solidFill>
                  <a:schemeClr val="tx1"/>
                </a:solidFill>
              </a:rPr>
              <a:t>Units develop and complete annual reports.</a:t>
            </a:r>
          </a:p>
          <a:p>
            <a:pPr marL="685800" lvl="1" indent="-274320">
              <a:spcBef>
                <a:spcPts val="0"/>
              </a:spcBef>
              <a:buFont typeface="Arial" panose="020B0604020202020204" pitchFamily="34" charset="0"/>
              <a:buChar char="•"/>
            </a:pPr>
            <a:r>
              <a:rPr lang="en-US" sz="2000" dirty="0" smtClean="0">
                <a:solidFill>
                  <a:schemeClr val="tx1"/>
                </a:solidFill>
              </a:rPr>
              <a:t>More community forums are held at several Penn State campuses.</a:t>
            </a:r>
            <a:endParaRPr lang="en-US" sz="2000" dirty="0">
              <a:solidFill>
                <a:schemeClr val="tx1"/>
              </a:solidFill>
            </a:endParaRPr>
          </a:p>
          <a:p>
            <a:pPr>
              <a:spcBef>
                <a:spcPts val="0"/>
              </a:spcBef>
            </a:pPr>
            <a:endParaRPr lang="en-US" sz="2000" dirty="0">
              <a:solidFill>
                <a:schemeClr val="tx1"/>
              </a:solidFill>
            </a:endParaRPr>
          </a:p>
        </p:txBody>
      </p:sp>
      <p:pic>
        <p:nvPicPr>
          <p:cNvPr id="6" name="Picture 5" descr="PS_HOR_REV_CMYK_2C.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21565" y="4641862"/>
            <a:ext cx="6345430"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spTree>
    <p:extLst>
      <p:ext uri="{BB962C8B-B14F-4D97-AF65-F5344CB8AC3E}">
        <p14:creationId xmlns:p14="http://schemas.microsoft.com/office/powerpoint/2010/main" val="3905829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0"/>
            <a:ext cx="8229600" cy="2068525"/>
          </a:xfrm>
        </p:spPr>
        <p:txBody>
          <a:bodyPr>
            <a:noAutofit/>
          </a:bodyPr>
          <a:lstStyle/>
          <a:p>
            <a:r>
              <a:rPr lang="en-US" sz="4000" dirty="0" smtClean="0"/>
              <a:t>University Strategic Planning:</a:t>
            </a:r>
            <a:r>
              <a:rPr lang="en-US" sz="4000" dirty="0"/>
              <a:t/>
            </a:r>
            <a:br>
              <a:rPr lang="en-US" sz="4000" dirty="0"/>
            </a:br>
            <a:r>
              <a:rPr lang="en-US" sz="4000" dirty="0" smtClean="0"/>
              <a:t>Why It’s Still Essential</a:t>
            </a:r>
            <a:endParaRPr lang="en-US" sz="4000" dirty="0"/>
          </a:p>
        </p:txBody>
      </p:sp>
      <p:sp>
        <p:nvSpPr>
          <p:cNvPr id="10" name="Content Placeholder 5"/>
          <p:cNvSpPr txBox="1">
            <a:spLocks/>
          </p:cNvSpPr>
          <p:nvPr/>
        </p:nvSpPr>
        <p:spPr>
          <a:xfrm>
            <a:off x="3404213" y="1850834"/>
            <a:ext cx="5739788" cy="277407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tx1"/>
                </a:solidFill>
              </a:rPr>
              <a:t>Rapidly evolving trends require more critical assessments and innovative thinking.</a:t>
            </a:r>
          </a:p>
          <a:p>
            <a:r>
              <a:rPr lang="en-US" sz="2000" dirty="0" smtClean="0">
                <a:solidFill>
                  <a:schemeClr val="tx1"/>
                </a:solidFill>
              </a:rPr>
              <a:t>Strategic plans cannot be static; adaptability and agility are critical to success.</a:t>
            </a:r>
          </a:p>
          <a:p>
            <a:r>
              <a:rPr lang="en-US" sz="2000" dirty="0">
                <a:solidFill>
                  <a:schemeClr val="tx1"/>
                </a:solidFill>
              </a:rPr>
              <a:t>All universities plan. But it’s </a:t>
            </a:r>
            <a:r>
              <a:rPr lang="en-US" sz="2000" u="sng" dirty="0">
                <a:solidFill>
                  <a:schemeClr val="tx1"/>
                </a:solidFill>
              </a:rPr>
              <a:t>how</a:t>
            </a:r>
            <a:r>
              <a:rPr lang="en-US" sz="2000" dirty="0">
                <a:solidFill>
                  <a:schemeClr val="tx1"/>
                </a:solidFill>
              </a:rPr>
              <a:t> they </a:t>
            </a:r>
            <a:r>
              <a:rPr lang="en-US" sz="2000" dirty="0" smtClean="0">
                <a:solidFill>
                  <a:schemeClr val="tx1"/>
                </a:solidFill>
              </a:rPr>
              <a:t>plan, and then implement their plans, </a:t>
            </a:r>
            <a:r>
              <a:rPr lang="en-US" sz="2000" dirty="0">
                <a:solidFill>
                  <a:schemeClr val="tx1"/>
                </a:solidFill>
              </a:rPr>
              <a:t>that makes the difference between progress and stagnation.</a:t>
            </a:r>
            <a:endParaRPr lang="en-US" sz="2000" dirty="0" smtClean="0">
              <a:solidFill>
                <a:schemeClr val="tx1"/>
              </a:solidFill>
            </a:endParaRPr>
          </a:p>
        </p:txBody>
      </p:sp>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83" y="1883885"/>
            <a:ext cx="2664992" cy="1890094"/>
          </a:xfrm>
          <a:prstGeom prst="rect">
            <a:avLst/>
          </a:prstGeom>
        </p:spPr>
      </p:pic>
    </p:spTree>
    <p:extLst>
      <p:ext uri="{BB962C8B-B14F-4D97-AF65-F5344CB8AC3E}">
        <p14:creationId xmlns:p14="http://schemas.microsoft.com/office/powerpoint/2010/main" val="2503963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561" y="1063229"/>
            <a:ext cx="6377848" cy="3297276"/>
          </a:xfrm>
          <a:prstGeom prst="rect">
            <a:avLst/>
          </a:prstGeom>
        </p:spPr>
      </p:pic>
      <p:sp>
        <p:nvSpPr>
          <p:cNvPr id="3" name="Title 2"/>
          <p:cNvSpPr>
            <a:spLocks noGrp="1"/>
          </p:cNvSpPr>
          <p:nvPr>
            <p:ph type="title"/>
          </p:nvPr>
        </p:nvSpPr>
        <p:spPr>
          <a:xfrm>
            <a:off x="457200" y="227263"/>
            <a:ext cx="8686800" cy="835966"/>
          </a:xfrm>
        </p:spPr>
        <p:txBody>
          <a:bodyPr>
            <a:normAutofit/>
          </a:bodyPr>
          <a:lstStyle/>
          <a:p>
            <a:r>
              <a:rPr lang="en-US" sz="4000" dirty="0" smtClean="0"/>
              <a:t>Website Updates / New Sections</a:t>
            </a:r>
            <a:endParaRPr lang="en-US" sz="4000" dirty="0"/>
          </a:p>
        </p:txBody>
      </p:sp>
      <p:sp>
        <p:nvSpPr>
          <p:cNvPr id="8" name="Rectangle 7"/>
          <p:cNvSpPr/>
          <p:nvPr/>
        </p:nvSpPr>
        <p:spPr>
          <a:xfrm>
            <a:off x="6133673" y="1085412"/>
            <a:ext cx="2432960" cy="369332"/>
          </a:xfrm>
          <a:prstGeom prst="rect">
            <a:avLst/>
          </a:prstGeom>
        </p:spPr>
        <p:txBody>
          <a:bodyPr wrap="square">
            <a:spAutoFit/>
          </a:bodyPr>
          <a:lstStyle/>
          <a:p>
            <a:pPr algn="ctr"/>
            <a:r>
              <a:rPr lang="en-US" b="1" dirty="0" smtClean="0"/>
              <a:t>strategicplan.psu.edu</a:t>
            </a:r>
            <a:endParaRPr lang="en-US" b="1" dirty="0"/>
          </a:p>
        </p:txBody>
      </p:sp>
    </p:spTree>
    <p:extLst>
      <p:ext uri="{BB962C8B-B14F-4D97-AF65-F5344CB8AC3E}">
        <p14:creationId xmlns:p14="http://schemas.microsoft.com/office/powerpoint/2010/main" val="26816670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sp>
        <p:nvSpPr>
          <p:cNvPr id="3" name="Title 2"/>
          <p:cNvSpPr>
            <a:spLocks noGrp="1"/>
          </p:cNvSpPr>
          <p:nvPr>
            <p:ph type="title"/>
          </p:nvPr>
        </p:nvSpPr>
        <p:spPr>
          <a:xfrm>
            <a:off x="457200" y="227263"/>
            <a:ext cx="8229600" cy="835966"/>
          </a:xfrm>
        </p:spPr>
        <p:txBody>
          <a:bodyPr>
            <a:normAutofit/>
          </a:bodyPr>
          <a:lstStyle/>
          <a:p>
            <a:r>
              <a:rPr lang="en-US" sz="3800" dirty="0" smtClean="0"/>
              <a:t>Finding Committee Information</a:t>
            </a:r>
            <a:endParaRPr lang="en-US" sz="3800" dirty="0"/>
          </a:p>
        </p:txBody>
      </p:sp>
      <p:pic>
        <p:nvPicPr>
          <p:cNvPr id="4" name="Picture 3" descr="CommitteesPage-ScreenSh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200" y="1063229"/>
            <a:ext cx="5579901" cy="3292871"/>
          </a:xfrm>
          <a:prstGeom prst="rect">
            <a:avLst/>
          </a:prstGeom>
        </p:spPr>
      </p:pic>
      <p:pic>
        <p:nvPicPr>
          <p:cNvPr id="6" name="Picture 5" descr="CommitteesMenu-ScreenSho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915" y="2072127"/>
            <a:ext cx="2623738" cy="2283973"/>
          </a:xfrm>
          <a:prstGeom prst="rect">
            <a:avLst/>
          </a:prstGeom>
        </p:spPr>
      </p:pic>
      <p:sp>
        <p:nvSpPr>
          <p:cNvPr id="8" name="Rectangle 7"/>
          <p:cNvSpPr/>
          <p:nvPr/>
        </p:nvSpPr>
        <p:spPr>
          <a:xfrm>
            <a:off x="723899" y="1063228"/>
            <a:ext cx="2362201" cy="923330"/>
          </a:xfrm>
          <a:prstGeom prst="rect">
            <a:avLst/>
          </a:prstGeom>
        </p:spPr>
        <p:txBody>
          <a:bodyPr wrap="square">
            <a:spAutoFit/>
          </a:bodyPr>
          <a:lstStyle/>
          <a:p>
            <a:pPr>
              <a:spcBef>
                <a:spcPts val="600"/>
              </a:spcBef>
              <a:spcAft>
                <a:spcPts val="600"/>
              </a:spcAft>
            </a:pPr>
            <a:r>
              <a:rPr lang="en-US" dirty="0" smtClean="0"/>
              <a:t>Use the Committees menu to find complete membership lists.</a:t>
            </a:r>
            <a:endParaRPr lang="en-US" dirty="0"/>
          </a:p>
        </p:txBody>
      </p:sp>
    </p:spTree>
    <p:extLst>
      <p:ext uri="{BB962C8B-B14F-4D97-AF65-F5344CB8AC3E}">
        <p14:creationId xmlns:p14="http://schemas.microsoft.com/office/powerpoint/2010/main" val="2194560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05" y="1232941"/>
            <a:ext cx="2461490" cy="1756762"/>
          </a:xfrm>
          <a:prstGeom prst="rect">
            <a:avLst/>
          </a:prstGeom>
        </p:spPr>
      </p:pic>
      <p:sp>
        <p:nvSpPr>
          <p:cNvPr id="3" name="Title 2"/>
          <p:cNvSpPr>
            <a:spLocks noGrp="1"/>
          </p:cNvSpPr>
          <p:nvPr>
            <p:ph type="title"/>
          </p:nvPr>
        </p:nvSpPr>
        <p:spPr>
          <a:xfrm>
            <a:off x="457200" y="227263"/>
            <a:ext cx="8432800" cy="835966"/>
          </a:xfrm>
        </p:spPr>
        <p:txBody>
          <a:bodyPr>
            <a:normAutofit/>
          </a:bodyPr>
          <a:lstStyle/>
          <a:p>
            <a:r>
              <a:rPr lang="en-US" sz="3800" dirty="0" smtClean="0"/>
              <a:t>Examples of the Plan in Action</a:t>
            </a:r>
            <a:endParaRPr lang="en-US" sz="3800" dirty="0"/>
          </a:p>
        </p:txBody>
      </p:sp>
      <p:pic>
        <p:nvPicPr>
          <p:cNvPr id="4" name="Picture 3"/>
          <p:cNvPicPr>
            <a:picLocks noChangeAspect="1"/>
          </p:cNvPicPr>
          <p:nvPr/>
        </p:nvPicPr>
        <p:blipFill>
          <a:blip r:embed="rId5"/>
          <a:stretch>
            <a:fillRect/>
          </a:stretch>
        </p:blipFill>
        <p:spPr>
          <a:xfrm>
            <a:off x="3341512" y="1885549"/>
            <a:ext cx="2669820" cy="2226743"/>
          </a:xfrm>
          <a:prstGeom prst="rect">
            <a:avLst/>
          </a:prstGeom>
        </p:spPr>
      </p:pic>
      <p:pic>
        <p:nvPicPr>
          <p:cNvPr id="6" name="Picture 5"/>
          <p:cNvPicPr>
            <a:picLocks noChangeAspect="1"/>
          </p:cNvPicPr>
          <p:nvPr/>
        </p:nvPicPr>
        <p:blipFill>
          <a:blip r:embed="rId6"/>
          <a:stretch>
            <a:fillRect/>
          </a:stretch>
        </p:blipFill>
        <p:spPr>
          <a:xfrm>
            <a:off x="6142569" y="1404796"/>
            <a:ext cx="2747431" cy="1761226"/>
          </a:xfrm>
          <a:prstGeom prst="rect">
            <a:avLst/>
          </a:prstGeom>
        </p:spPr>
      </p:pic>
    </p:spTree>
    <p:extLst>
      <p:ext uri="{BB962C8B-B14F-4D97-AF65-F5344CB8AC3E}">
        <p14:creationId xmlns:p14="http://schemas.microsoft.com/office/powerpoint/2010/main" val="24352452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sp>
        <p:nvSpPr>
          <p:cNvPr id="3" name="Title 2"/>
          <p:cNvSpPr>
            <a:spLocks noGrp="1"/>
          </p:cNvSpPr>
          <p:nvPr>
            <p:ph type="title"/>
          </p:nvPr>
        </p:nvSpPr>
        <p:spPr>
          <a:xfrm>
            <a:off x="457200" y="227263"/>
            <a:ext cx="8432800" cy="835966"/>
          </a:xfrm>
        </p:spPr>
        <p:txBody>
          <a:bodyPr>
            <a:normAutofit/>
          </a:bodyPr>
          <a:lstStyle/>
          <a:p>
            <a:r>
              <a:rPr lang="en-US" sz="3800" dirty="0" smtClean="0"/>
              <a:t>Living the Plan Every Day</a:t>
            </a:r>
            <a:endParaRPr lang="en-US" sz="3800" dirty="0"/>
          </a:p>
        </p:txBody>
      </p:sp>
      <p:sp>
        <p:nvSpPr>
          <p:cNvPr id="8" name="Rectangle 7"/>
          <p:cNvSpPr/>
          <p:nvPr/>
        </p:nvSpPr>
        <p:spPr>
          <a:xfrm>
            <a:off x="660400" y="1100256"/>
            <a:ext cx="8229600" cy="3354765"/>
          </a:xfrm>
          <a:prstGeom prst="rect">
            <a:avLst/>
          </a:prstGeom>
        </p:spPr>
        <p:txBody>
          <a:bodyPr wrap="square">
            <a:spAutoFit/>
          </a:bodyPr>
          <a:lstStyle/>
          <a:p>
            <a:pPr>
              <a:spcAft>
                <a:spcPts val="1200"/>
              </a:spcAft>
            </a:pPr>
            <a:r>
              <a:rPr lang="en-US" sz="2200" b="1" dirty="0" smtClean="0"/>
              <a:t>Recent news related to just one thematic priority: Enhancing Health</a:t>
            </a:r>
            <a:endParaRPr lang="en-US" sz="2200" b="1" dirty="0"/>
          </a:p>
          <a:p>
            <a:pPr marL="285750" indent="-285750">
              <a:spcAft>
                <a:spcPts val="600"/>
              </a:spcAft>
              <a:buFont typeface="Arial" panose="020B0604020202020204" pitchFamily="34" charset="0"/>
              <a:buChar char="•"/>
            </a:pPr>
            <a:r>
              <a:rPr lang="en-US" sz="2000" dirty="0" smtClean="0"/>
              <a:t>New Penn </a:t>
            </a:r>
            <a:r>
              <a:rPr lang="en-US" sz="2000" dirty="0"/>
              <a:t>State Health and Wellness </a:t>
            </a:r>
            <a:r>
              <a:rPr lang="en-US" sz="2000" dirty="0" smtClean="0"/>
              <a:t>Center in University Park</a:t>
            </a:r>
          </a:p>
          <a:p>
            <a:pPr marL="285750" indent="-285750">
              <a:spcAft>
                <a:spcPts val="600"/>
              </a:spcAft>
              <a:buFont typeface="Arial" panose="020B0604020202020204" pitchFamily="34" charset="0"/>
              <a:buChar char="•"/>
            </a:pPr>
            <a:r>
              <a:rPr lang="en-US" sz="2000" dirty="0" smtClean="0"/>
              <a:t>$20,000 grant to UPUA to </a:t>
            </a:r>
            <a:r>
              <a:rPr lang="en-US" sz="2000" dirty="0"/>
              <a:t>explore </a:t>
            </a:r>
            <a:r>
              <a:rPr lang="en-US" sz="2000" dirty="0" smtClean="0"/>
              <a:t>smoke-free-campus initiatives </a:t>
            </a:r>
            <a:endParaRPr lang="en-US" sz="2000" dirty="0"/>
          </a:p>
          <a:p>
            <a:pPr marL="285750" indent="-285750">
              <a:spcAft>
                <a:spcPts val="600"/>
              </a:spcAft>
              <a:buFont typeface="Arial" panose="020B0604020202020204" pitchFamily="34" charset="0"/>
              <a:buChar char="•"/>
            </a:pPr>
            <a:r>
              <a:rPr lang="en-US" sz="2000" dirty="0" smtClean="0"/>
              <a:t>Student ambassadors sought for new “Healthy </a:t>
            </a:r>
            <a:r>
              <a:rPr lang="en-US" sz="2000" dirty="0"/>
              <a:t>Penn </a:t>
            </a:r>
            <a:r>
              <a:rPr lang="en-US" sz="2000" dirty="0" smtClean="0"/>
              <a:t>State” initiative</a:t>
            </a:r>
          </a:p>
          <a:p>
            <a:pPr marL="285750" indent="-285750">
              <a:spcAft>
                <a:spcPts val="600"/>
              </a:spcAft>
              <a:buFont typeface="Arial" panose="020B0604020202020204" pitchFamily="34" charset="0"/>
              <a:buChar char="•"/>
            </a:pPr>
            <a:r>
              <a:rPr lang="en-US" sz="2000" dirty="0" smtClean="0"/>
              <a:t>Researchers </a:t>
            </a:r>
            <a:r>
              <a:rPr lang="en-US" sz="2000" dirty="0"/>
              <a:t>in the College of Health and Human Development </a:t>
            </a:r>
            <a:r>
              <a:rPr lang="en-US" sz="2000" dirty="0" smtClean="0"/>
              <a:t>focusing </a:t>
            </a:r>
            <a:r>
              <a:rPr lang="en-US" sz="2000" dirty="0"/>
              <a:t>on </a:t>
            </a:r>
            <a:r>
              <a:rPr lang="en-US" sz="2000" dirty="0" smtClean="0"/>
              <a:t>ways to drive behavior </a:t>
            </a:r>
            <a:r>
              <a:rPr lang="en-US" sz="2000" dirty="0"/>
              <a:t>change </a:t>
            </a:r>
            <a:r>
              <a:rPr lang="en-US" sz="2000" dirty="0" smtClean="0"/>
              <a:t>that will improve community health</a:t>
            </a:r>
          </a:p>
          <a:p>
            <a:pPr marL="285750" indent="-285750">
              <a:spcAft>
                <a:spcPts val="600"/>
              </a:spcAft>
              <a:buFont typeface="Arial" panose="020B0604020202020204" pitchFamily="34" charset="0"/>
              <a:buChar char="•"/>
            </a:pPr>
            <a:r>
              <a:rPr lang="en-US" sz="2000" dirty="0" smtClean="0"/>
              <a:t>College </a:t>
            </a:r>
            <a:r>
              <a:rPr lang="en-US" sz="2000" dirty="0"/>
              <a:t>of Education </a:t>
            </a:r>
            <a:r>
              <a:rPr lang="en-US" sz="2000" dirty="0" smtClean="0"/>
              <a:t>support of CEDAR </a:t>
            </a:r>
            <a:r>
              <a:rPr lang="en-US" sz="2000" dirty="0"/>
              <a:t>Clinic </a:t>
            </a:r>
            <a:r>
              <a:rPr lang="en-US" sz="2000" dirty="0" smtClean="0"/>
              <a:t>to </a:t>
            </a:r>
            <a:r>
              <a:rPr lang="en-US" sz="2000" dirty="0"/>
              <a:t>spread awareness </a:t>
            </a:r>
            <a:r>
              <a:rPr lang="en-US" sz="2000" dirty="0" smtClean="0"/>
              <a:t>about and </a:t>
            </a:r>
            <a:r>
              <a:rPr lang="en-US" sz="2000" dirty="0"/>
              <a:t>raise funds for student mental </a:t>
            </a:r>
            <a:r>
              <a:rPr lang="en-US" sz="2000" dirty="0" smtClean="0"/>
              <a:t>health programs (This week also happens to be Mental Health and Wellness Week at Penn State.)</a:t>
            </a:r>
            <a:endParaRPr lang="en-US" sz="2000" dirty="0"/>
          </a:p>
        </p:txBody>
      </p:sp>
    </p:spTree>
    <p:extLst>
      <p:ext uri="{BB962C8B-B14F-4D97-AF65-F5344CB8AC3E}">
        <p14:creationId xmlns:p14="http://schemas.microsoft.com/office/powerpoint/2010/main" val="2294015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25288"/>
            <a:ext cx="8229600" cy="1713350"/>
          </a:xfrm>
        </p:spPr>
        <p:txBody>
          <a:bodyPr>
            <a:noAutofit/>
          </a:bodyPr>
          <a:lstStyle/>
          <a:p>
            <a:r>
              <a:rPr lang="en-US" sz="4000" dirty="0" smtClean="0"/>
              <a:t>Our Vast and Vital Call to Action</a:t>
            </a:r>
            <a:br>
              <a:rPr lang="en-US" sz="4000" dirty="0" smtClean="0"/>
            </a:br>
            <a:endParaRPr lang="en-US" sz="4000" dirty="0"/>
          </a:p>
        </p:txBody>
      </p:sp>
      <p:sp>
        <p:nvSpPr>
          <p:cNvPr id="8" name="Content Placeholder 5"/>
          <p:cNvSpPr>
            <a:spLocks noGrp="1"/>
          </p:cNvSpPr>
          <p:nvPr>
            <p:ph idx="1"/>
          </p:nvPr>
        </p:nvSpPr>
        <p:spPr>
          <a:xfrm>
            <a:off x="3230880" y="1219201"/>
            <a:ext cx="5860110" cy="3173506"/>
          </a:xfrm>
        </p:spPr>
        <p:txBody>
          <a:bodyPr>
            <a:noAutofit/>
          </a:bodyPr>
          <a:lstStyle/>
          <a:p>
            <a:pPr marL="0" indent="0">
              <a:spcBef>
                <a:spcPts val="0"/>
              </a:spcBef>
              <a:spcAft>
                <a:spcPts val="300"/>
              </a:spcAft>
              <a:buNone/>
            </a:pPr>
            <a:r>
              <a:rPr lang="en-US" sz="2400" dirty="0" smtClean="0">
                <a:solidFill>
                  <a:schemeClr val="tx1"/>
                </a:solidFill>
              </a:rPr>
              <a:t>What We’re Asking of Our Leaders:</a:t>
            </a:r>
            <a:endParaRPr lang="en-US" sz="2400" dirty="0">
              <a:solidFill>
                <a:schemeClr val="tx1"/>
              </a:solidFill>
            </a:endParaRPr>
          </a:p>
          <a:p>
            <a:pPr>
              <a:spcBef>
                <a:spcPts val="600"/>
              </a:spcBef>
              <a:spcAft>
                <a:spcPts val="600"/>
              </a:spcAft>
            </a:pPr>
            <a:r>
              <a:rPr lang="en-US" sz="2100" dirty="0" smtClean="0">
                <a:solidFill>
                  <a:schemeClr val="tx1"/>
                </a:solidFill>
              </a:rPr>
              <a:t>Connect plan strategies to daily work</a:t>
            </a:r>
          </a:p>
          <a:p>
            <a:pPr>
              <a:spcBef>
                <a:spcPts val="0"/>
              </a:spcBef>
              <a:spcAft>
                <a:spcPts val="600"/>
              </a:spcAft>
            </a:pPr>
            <a:r>
              <a:rPr lang="en-US" sz="2100" dirty="0" smtClean="0">
                <a:solidFill>
                  <a:schemeClr val="tx1"/>
                </a:solidFill>
              </a:rPr>
              <a:t>Be engaged, accountable, communicative</a:t>
            </a:r>
          </a:p>
          <a:p>
            <a:pPr>
              <a:spcBef>
                <a:spcPts val="0"/>
              </a:spcBef>
              <a:spcAft>
                <a:spcPts val="600"/>
              </a:spcAft>
            </a:pPr>
            <a:r>
              <a:rPr lang="en-US" sz="2100" dirty="0" smtClean="0">
                <a:solidFill>
                  <a:schemeClr val="tx1"/>
                </a:solidFill>
              </a:rPr>
              <a:t>Embrace change and feedback</a:t>
            </a:r>
            <a:endParaRPr lang="en-US" sz="2100" dirty="0">
              <a:solidFill>
                <a:schemeClr val="tx1"/>
              </a:solidFill>
            </a:endParaRPr>
          </a:p>
          <a:p>
            <a:pPr marL="0" indent="0">
              <a:spcBef>
                <a:spcPts val="600"/>
              </a:spcBef>
              <a:spcAft>
                <a:spcPts val="600"/>
              </a:spcAft>
              <a:buNone/>
            </a:pPr>
            <a:r>
              <a:rPr lang="en-US" sz="2100" dirty="0" smtClean="0">
                <a:solidFill>
                  <a:schemeClr val="tx1"/>
                </a:solidFill>
              </a:rPr>
              <a:t>Key Message: </a:t>
            </a:r>
            <a:br>
              <a:rPr lang="en-US" sz="2100" dirty="0" smtClean="0">
                <a:solidFill>
                  <a:schemeClr val="tx1"/>
                </a:solidFill>
              </a:rPr>
            </a:br>
            <a:r>
              <a:rPr lang="en-US" sz="2100" dirty="0" smtClean="0">
                <a:solidFill>
                  <a:schemeClr val="tx1"/>
                </a:solidFill>
              </a:rPr>
              <a:t>Without their focused leadership, </a:t>
            </a:r>
            <a:br>
              <a:rPr lang="en-US" sz="2100" dirty="0" smtClean="0">
                <a:solidFill>
                  <a:schemeClr val="tx1"/>
                </a:solidFill>
              </a:rPr>
            </a:br>
            <a:r>
              <a:rPr lang="en-US" sz="2100" dirty="0" smtClean="0">
                <a:solidFill>
                  <a:schemeClr val="tx1"/>
                </a:solidFill>
              </a:rPr>
              <a:t>Penn State cannot achieve its desired outcomes.</a:t>
            </a:r>
          </a:p>
        </p:txBody>
      </p:sp>
      <p:pic>
        <p:nvPicPr>
          <p:cNvPr id="6" name="Picture 5" descr="PS_HOR_REV_CMYK_2C.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21565" y="4641862"/>
            <a:ext cx="6345430"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534" y="1280161"/>
            <a:ext cx="2209799" cy="2946399"/>
          </a:xfrm>
          <a:prstGeom prst="rect">
            <a:avLst/>
          </a:prstGeom>
        </p:spPr>
      </p:pic>
    </p:spTree>
    <p:extLst>
      <p:ext uri="{BB962C8B-B14F-4D97-AF65-F5344CB8AC3E}">
        <p14:creationId xmlns:p14="http://schemas.microsoft.com/office/powerpoint/2010/main" val="3425946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314325"/>
            <a:ext cx="8229600" cy="1754199"/>
          </a:xfrm>
        </p:spPr>
        <p:txBody>
          <a:bodyPr>
            <a:noAutofit/>
          </a:bodyPr>
          <a:lstStyle/>
          <a:p>
            <a:r>
              <a:rPr lang="en-US" sz="4000" dirty="0" smtClean="0"/>
              <a:t>From Plan to Action to Impact:</a:t>
            </a:r>
            <a:br>
              <a:rPr lang="en-US" sz="4000" dirty="0" smtClean="0"/>
            </a:br>
            <a:r>
              <a:rPr lang="en-US" sz="4000" dirty="0" smtClean="0"/>
              <a:t>Key Takeaways</a:t>
            </a:r>
            <a:br>
              <a:rPr lang="en-US" sz="4000" dirty="0" smtClean="0"/>
            </a:br>
            <a:endParaRPr lang="en-US" sz="4000" dirty="0"/>
          </a:p>
        </p:txBody>
      </p:sp>
      <p:pic>
        <p:nvPicPr>
          <p:cNvPr id="6" name="Picture 5"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sp>
        <p:nvSpPr>
          <p:cNvPr id="5" name="Rectangle 4"/>
          <p:cNvSpPr/>
          <p:nvPr/>
        </p:nvSpPr>
        <p:spPr>
          <a:xfrm>
            <a:off x="3061699" y="1566473"/>
            <a:ext cx="5835721" cy="2805896"/>
          </a:xfrm>
          <a:prstGeom prst="rect">
            <a:avLst/>
          </a:prstGeom>
        </p:spPr>
        <p:txBody>
          <a:bodyPr wrap="square">
            <a:spAutoFit/>
          </a:bodyPr>
          <a:lstStyle/>
          <a:p>
            <a:pPr marL="285750" indent="-285750">
              <a:spcBef>
                <a:spcPts val="528"/>
              </a:spcBef>
              <a:buFont typeface="Arial" panose="020B0604020202020204" pitchFamily="34" charset="0"/>
              <a:buChar char="•"/>
            </a:pPr>
            <a:r>
              <a:rPr lang="en-US" sz="2100" dirty="0" smtClean="0"/>
              <a:t>The University is continuing its decades-long focus on strategic management.</a:t>
            </a:r>
          </a:p>
          <a:p>
            <a:pPr marL="285750" indent="-285750">
              <a:spcBef>
                <a:spcPts val="528"/>
              </a:spcBef>
              <a:buFont typeface="Arial" panose="020B0604020202020204" pitchFamily="34" charset="0"/>
              <a:buChar char="•"/>
            </a:pPr>
            <a:r>
              <a:rPr lang="en-US" sz="2100" dirty="0" smtClean="0"/>
              <a:t>Penn </a:t>
            </a:r>
            <a:r>
              <a:rPr lang="en-US" sz="2100" dirty="0"/>
              <a:t>State </a:t>
            </a:r>
            <a:r>
              <a:rPr lang="en-US" sz="2100" dirty="0" smtClean="0"/>
              <a:t>is well </a:t>
            </a:r>
            <a:r>
              <a:rPr lang="en-US" sz="2100" dirty="0"/>
              <a:t>situated to maintain and even advance its position among the </a:t>
            </a:r>
            <a:r>
              <a:rPr lang="en-US" sz="2100" dirty="0" smtClean="0"/>
              <a:t>world’s top </a:t>
            </a:r>
            <a:r>
              <a:rPr lang="en-US" sz="2100" dirty="0"/>
              <a:t>research </a:t>
            </a:r>
            <a:r>
              <a:rPr lang="en-US" sz="2100" dirty="0" smtClean="0"/>
              <a:t>universities.</a:t>
            </a:r>
            <a:endParaRPr lang="en-US" sz="2100" dirty="0"/>
          </a:p>
          <a:p>
            <a:pPr marL="285750" indent="-285750">
              <a:spcBef>
                <a:spcPts val="528"/>
              </a:spcBef>
              <a:buFont typeface="Arial" panose="020B0604020202020204" pitchFamily="34" charset="0"/>
              <a:buChar char="•"/>
            </a:pPr>
            <a:r>
              <a:rPr lang="en-US" sz="2100" dirty="0" smtClean="0"/>
              <a:t>The University’s agile, adaptive plan </a:t>
            </a:r>
            <a:r>
              <a:rPr lang="en-US" sz="2100" dirty="0"/>
              <a:t>lays out in broad strokes the basis for </a:t>
            </a:r>
            <a:r>
              <a:rPr lang="en-US" sz="2100" dirty="0" smtClean="0"/>
              <a:t>future, successful actions </a:t>
            </a:r>
            <a:r>
              <a:rPr lang="en-US" sz="2100" dirty="0"/>
              <a:t>toward that end.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084" y="1669364"/>
            <a:ext cx="2010034" cy="2585370"/>
          </a:xfrm>
          <a:prstGeom prst="rect">
            <a:avLst/>
          </a:prstGeom>
        </p:spPr>
      </p:pic>
    </p:spTree>
    <p:extLst>
      <p:ext uri="{BB962C8B-B14F-4D97-AF65-F5344CB8AC3E}">
        <p14:creationId xmlns:p14="http://schemas.microsoft.com/office/powerpoint/2010/main" val="474435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199" y="493294"/>
            <a:ext cx="8686801" cy="943619"/>
          </a:xfrm>
        </p:spPr>
        <p:txBody>
          <a:bodyPr>
            <a:noAutofit/>
          </a:bodyPr>
          <a:lstStyle/>
          <a:p>
            <a:r>
              <a:rPr lang="en-US" sz="3800" dirty="0" smtClean="0"/>
              <a:t>What Planning Can Deliver, Enable</a:t>
            </a:r>
            <a:r>
              <a:rPr lang="en-US" sz="4000" dirty="0" smtClean="0"/>
              <a:t/>
            </a:r>
            <a:br>
              <a:rPr lang="en-US" sz="4000" dirty="0" smtClean="0"/>
            </a:br>
            <a:endParaRPr lang="en-US" sz="4000" dirty="0"/>
          </a:p>
        </p:txBody>
      </p:sp>
      <p:sp>
        <p:nvSpPr>
          <p:cNvPr id="8" name="Content Placeholder 5"/>
          <p:cNvSpPr>
            <a:spLocks noGrp="1"/>
          </p:cNvSpPr>
          <p:nvPr>
            <p:ph idx="1"/>
          </p:nvPr>
        </p:nvSpPr>
        <p:spPr>
          <a:xfrm>
            <a:off x="4062822" y="1188720"/>
            <a:ext cx="4841334" cy="3218388"/>
          </a:xfrm>
        </p:spPr>
        <p:txBody>
          <a:bodyPr>
            <a:noAutofit/>
          </a:bodyPr>
          <a:lstStyle/>
          <a:p>
            <a:pPr>
              <a:spcBef>
                <a:spcPts val="300"/>
              </a:spcBef>
            </a:pPr>
            <a:r>
              <a:rPr lang="en-US" sz="2100" dirty="0" smtClean="0">
                <a:solidFill>
                  <a:schemeClr val="tx1"/>
                </a:solidFill>
              </a:rPr>
              <a:t>By identifying Penn </a:t>
            </a:r>
            <a:r>
              <a:rPr lang="en-US" sz="2100" dirty="0">
                <a:solidFill>
                  <a:schemeClr val="tx1"/>
                </a:solidFill>
              </a:rPr>
              <a:t>State’s goals at a </a:t>
            </a:r>
            <a:r>
              <a:rPr lang="en-US" sz="2100" dirty="0" smtClean="0">
                <a:solidFill>
                  <a:schemeClr val="tx1"/>
                </a:solidFill>
              </a:rPr>
              <a:t>high level, it establishes a </a:t>
            </a:r>
            <a:r>
              <a:rPr lang="en-US" sz="2100" dirty="0">
                <a:solidFill>
                  <a:schemeClr val="tx1"/>
                </a:solidFill>
              </a:rPr>
              <a:t>strong foundation for their pursuit. </a:t>
            </a:r>
            <a:endParaRPr lang="en-US" sz="2100" dirty="0" smtClean="0">
              <a:solidFill>
                <a:schemeClr val="tx1"/>
              </a:solidFill>
            </a:endParaRPr>
          </a:p>
          <a:p>
            <a:pPr>
              <a:spcBef>
                <a:spcPts val="300"/>
              </a:spcBef>
            </a:pPr>
            <a:r>
              <a:rPr lang="en-US" sz="2100" dirty="0" smtClean="0">
                <a:solidFill>
                  <a:schemeClr val="tx1"/>
                </a:solidFill>
              </a:rPr>
              <a:t>The </a:t>
            </a:r>
            <a:r>
              <a:rPr lang="en-US" sz="2100" dirty="0">
                <a:solidFill>
                  <a:schemeClr val="tx1"/>
                </a:solidFill>
              </a:rPr>
              <a:t>elements are in place </a:t>
            </a:r>
            <a:r>
              <a:rPr lang="en-US" sz="2100" dirty="0" smtClean="0">
                <a:solidFill>
                  <a:schemeClr val="tx1"/>
                </a:solidFill>
              </a:rPr>
              <a:t>to </a:t>
            </a:r>
            <a:r>
              <a:rPr lang="en-US" sz="2100" dirty="0">
                <a:solidFill>
                  <a:schemeClr val="tx1"/>
                </a:solidFill>
              </a:rPr>
              <a:t>extend </a:t>
            </a:r>
            <a:r>
              <a:rPr lang="en-US" sz="2100" dirty="0" smtClean="0">
                <a:solidFill>
                  <a:schemeClr val="tx1"/>
                </a:solidFill>
              </a:rPr>
              <a:t>the University‘s </a:t>
            </a:r>
            <a:r>
              <a:rPr lang="en-US" sz="2100" dirty="0">
                <a:solidFill>
                  <a:schemeClr val="tx1"/>
                </a:solidFill>
              </a:rPr>
              <a:t>reach and </a:t>
            </a:r>
            <a:r>
              <a:rPr lang="en-US" sz="2100" dirty="0" smtClean="0">
                <a:solidFill>
                  <a:schemeClr val="tx1"/>
                </a:solidFill>
              </a:rPr>
              <a:t>impact during a period of disruptive change.</a:t>
            </a:r>
          </a:p>
          <a:p>
            <a:pPr>
              <a:spcBef>
                <a:spcPts val="300"/>
              </a:spcBef>
            </a:pPr>
            <a:r>
              <a:rPr lang="en-US" sz="2100" dirty="0" smtClean="0">
                <a:solidFill>
                  <a:schemeClr val="tx1"/>
                </a:solidFill>
              </a:rPr>
              <a:t>Exceptional </a:t>
            </a:r>
            <a:r>
              <a:rPr lang="en-US" sz="2100" dirty="0" smtClean="0">
                <a:solidFill>
                  <a:schemeClr val="tx1"/>
                </a:solidFill>
              </a:rPr>
              <a:t>teaching, </a:t>
            </a:r>
            <a:r>
              <a:rPr lang="en-US" sz="2100" dirty="0">
                <a:solidFill>
                  <a:schemeClr val="tx1"/>
                </a:solidFill>
              </a:rPr>
              <a:t>research, and </a:t>
            </a:r>
            <a:r>
              <a:rPr lang="en-US" sz="2100" dirty="0" smtClean="0">
                <a:solidFill>
                  <a:schemeClr val="tx1"/>
                </a:solidFill>
              </a:rPr>
              <a:t>service remain essential.</a:t>
            </a:r>
          </a:p>
        </p:txBody>
      </p:sp>
      <p:pic>
        <p:nvPicPr>
          <p:cNvPr id="6" name="Picture 5"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91" y="1292535"/>
            <a:ext cx="3268239" cy="2288406"/>
          </a:xfrm>
          <a:prstGeom prst="rect">
            <a:avLst/>
          </a:prstGeom>
        </p:spPr>
      </p:pic>
    </p:spTree>
    <p:extLst>
      <p:ext uri="{BB962C8B-B14F-4D97-AF65-F5344CB8AC3E}">
        <p14:creationId xmlns:p14="http://schemas.microsoft.com/office/powerpoint/2010/main" val="562546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314325"/>
            <a:ext cx="8229600" cy="1754199"/>
          </a:xfrm>
        </p:spPr>
        <p:txBody>
          <a:bodyPr>
            <a:noAutofit/>
          </a:bodyPr>
          <a:lstStyle/>
          <a:p>
            <a:r>
              <a:rPr lang="en-US" sz="4000" dirty="0" smtClean="0"/>
              <a:t>How  You Can Get Involved</a:t>
            </a:r>
            <a:br>
              <a:rPr lang="en-US" sz="4000" dirty="0" smtClean="0"/>
            </a:br>
            <a:endParaRPr lang="en-US" sz="4000" dirty="0"/>
          </a:p>
        </p:txBody>
      </p:sp>
      <p:pic>
        <p:nvPicPr>
          <p:cNvPr id="6" name="Picture 5"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sp>
        <p:nvSpPr>
          <p:cNvPr id="5" name="Rectangle 4"/>
          <p:cNvSpPr/>
          <p:nvPr/>
        </p:nvSpPr>
        <p:spPr>
          <a:xfrm>
            <a:off x="640080" y="1394896"/>
            <a:ext cx="8267614" cy="2746906"/>
          </a:xfrm>
          <a:prstGeom prst="rect">
            <a:avLst/>
          </a:prstGeom>
        </p:spPr>
        <p:txBody>
          <a:bodyPr wrap="square">
            <a:spAutoFit/>
          </a:bodyPr>
          <a:lstStyle/>
          <a:p>
            <a:pPr marL="285750" indent="-285750">
              <a:spcBef>
                <a:spcPts val="528"/>
              </a:spcBef>
              <a:buFont typeface="Arial" panose="020B0604020202020204" pitchFamily="34" charset="0"/>
              <a:buChar char="•"/>
            </a:pPr>
            <a:r>
              <a:rPr lang="en-US" sz="2000" dirty="0"/>
              <a:t>Reach out to </a:t>
            </a:r>
            <a:r>
              <a:rPr lang="en-US" sz="2000" dirty="0" smtClean="0"/>
              <a:t>strategic plan implementation committee </a:t>
            </a:r>
            <a:r>
              <a:rPr lang="en-US" sz="2000" dirty="0"/>
              <a:t>members to share your </a:t>
            </a:r>
            <a:r>
              <a:rPr lang="en-US" sz="2000" dirty="0" smtClean="0"/>
              <a:t>thoughts and expertise. What ideas do </a:t>
            </a:r>
            <a:r>
              <a:rPr lang="en-US" sz="2000" u="sng" dirty="0" smtClean="0"/>
              <a:t>you</a:t>
            </a:r>
            <a:r>
              <a:rPr lang="en-US" sz="2000" dirty="0" smtClean="0"/>
              <a:t> have?</a:t>
            </a:r>
          </a:p>
          <a:p>
            <a:pPr marL="285750" indent="-285750">
              <a:spcBef>
                <a:spcPts val="528"/>
              </a:spcBef>
              <a:buFont typeface="Arial" panose="020B0604020202020204" pitchFamily="34" charset="0"/>
              <a:buChar char="•"/>
            </a:pPr>
            <a:r>
              <a:rPr lang="en-US" sz="2000" dirty="0"/>
              <a:t>Attend </a:t>
            </a:r>
            <a:r>
              <a:rPr lang="en-US" sz="2000" dirty="0" smtClean="0"/>
              <a:t>events like this one and other strategic </a:t>
            </a:r>
            <a:r>
              <a:rPr lang="en-US" sz="2000" dirty="0"/>
              <a:t>planning forums </a:t>
            </a:r>
            <a:r>
              <a:rPr lang="en-US" sz="2000" dirty="0" smtClean="0"/>
              <a:t>to </a:t>
            </a:r>
            <a:r>
              <a:rPr lang="en-US" sz="2000" dirty="0"/>
              <a:t>interact with committee members and provide </a:t>
            </a:r>
            <a:r>
              <a:rPr lang="en-US" sz="2000" dirty="0" smtClean="0"/>
              <a:t>feedback.</a:t>
            </a:r>
          </a:p>
          <a:p>
            <a:pPr marL="285750" indent="-285750">
              <a:spcBef>
                <a:spcPts val="528"/>
              </a:spcBef>
              <a:buFont typeface="Arial" panose="020B0604020202020204" pitchFamily="34" charset="0"/>
              <a:buChar char="•"/>
            </a:pPr>
            <a:r>
              <a:rPr lang="en-US" sz="2000" dirty="0"/>
              <a:t>Monitor updates </a:t>
            </a:r>
            <a:r>
              <a:rPr lang="en-US" sz="2000" dirty="0" smtClean="0"/>
              <a:t>to </a:t>
            </a:r>
            <a:r>
              <a:rPr lang="en-US" sz="2000" dirty="0"/>
              <a:t>see how we are </a:t>
            </a:r>
            <a:r>
              <a:rPr lang="en-US" sz="2000" dirty="0" smtClean="0"/>
              <a:t>doing – at </a:t>
            </a:r>
            <a:r>
              <a:rPr lang="en-US" sz="2000" b="1" dirty="0" smtClean="0"/>
              <a:t>strategicplan.psu.edu</a:t>
            </a:r>
            <a:r>
              <a:rPr lang="en-US" sz="2000" dirty="0" smtClean="0"/>
              <a:t> and by reading stories via Penn State’s news and social media platforms.</a:t>
            </a:r>
          </a:p>
          <a:p>
            <a:pPr marL="285750" indent="-285750">
              <a:spcBef>
                <a:spcPts val="528"/>
              </a:spcBef>
              <a:buFont typeface="Arial" panose="020B0604020202020204" pitchFamily="34" charset="0"/>
              <a:buChar char="•"/>
            </a:pPr>
            <a:r>
              <a:rPr lang="en-US" sz="2000" dirty="0" smtClean="0"/>
              <a:t>Contact the </a:t>
            </a:r>
            <a:r>
              <a:rPr lang="en-US" sz="2000" dirty="0"/>
              <a:t>Office of Planning and </a:t>
            </a:r>
            <a:r>
              <a:rPr lang="en-US" sz="2000" dirty="0" smtClean="0"/>
              <a:t>Assessment with any questions and comments you may have throughout the process.</a:t>
            </a:r>
            <a:endParaRPr lang="en-US" sz="2000" dirty="0"/>
          </a:p>
        </p:txBody>
      </p:sp>
    </p:spTree>
    <p:extLst>
      <p:ext uri="{BB962C8B-B14F-4D97-AF65-F5344CB8AC3E}">
        <p14:creationId xmlns:p14="http://schemas.microsoft.com/office/powerpoint/2010/main" val="3046120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14338"/>
            <a:ext cx="7772400" cy="3757612"/>
          </a:xfrm>
        </p:spPr>
        <p:txBody>
          <a:bodyPr/>
          <a:lstStyle/>
          <a:p>
            <a:r>
              <a:rPr lang="en-US" cap="none" dirty="0" smtClean="0"/>
              <a:t>Thank </a:t>
            </a:r>
            <a:r>
              <a:rPr lang="en-US" cap="none" dirty="0"/>
              <a:t>Y</a:t>
            </a:r>
            <a:r>
              <a:rPr lang="en-US" cap="none" dirty="0" smtClean="0"/>
              <a:t>ou.</a:t>
            </a:r>
            <a:br>
              <a:rPr lang="en-US" cap="none" dirty="0" smtClean="0"/>
            </a:br>
            <a:r>
              <a:rPr lang="en-US" cap="none" dirty="0" smtClean="0"/>
              <a:t>Questions and Comments</a:t>
            </a:r>
            <a:br>
              <a:rPr lang="en-US" cap="none" dirty="0" smtClean="0"/>
            </a:br>
            <a:r>
              <a:rPr lang="en-US" cap="none" dirty="0" smtClean="0"/>
              <a:t/>
            </a:r>
            <a:br>
              <a:rPr lang="en-US" cap="none" dirty="0" smtClean="0"/>
            </a:br>
            <a:endParaRPr lang="en-US" b="0" cap="none" dirty="0"/>
          </a:p>
        </p:txBody>
      </p:sp>
      <p:pic>
        <p:nvPicPr>
          <p:cNvPr id="5" name="Picture 4" descr="PS_HOR_REV_CMYK_2C.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557" y="4660191"/>
            <a:ext cx="1376493" cy="434124"/>
          </a:xfrm>
          <a:prstGeom prst="rect">
            <a:avLst/>
          </a:prstGeom>
        </p:spPr>
      </p:pic>
      <p:sp>
        <p:nvSpPr>
          <p:cNvPr id="6"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pic>
        <p:nvPicPr>
          <p:cNvPr id="8" name="Picture 7" descr="cropped-EVPLogo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5029" y="1997103"/>
            <a:ext cx="3275320" cy="1091773"/>
          </a:xfrm>
          <a:prstGeom prst="rect">
            <a:avLst/>
          </a:prstGeom>
        </p:spPr>
      </p:pic>
      <p:sp>
        <p:nvSpPr>
          <p:cNvPr id="3" name="Rectangle 2"/>
          <p:cNvSpPr/>
          <p:nvPr/>
        </p:nvSpPr>
        <p:spPr>
          <a:xfrm>
            <a:off x="5342561" y="3088876"/>
            <a:ext cx="3234345" cy="369332"/>
          </a:xfrm>
          <a:prstGeom prst="rect">
            <a:avLst/>
          </a:prstGeom>
        </p:spPr>
        <p:txBody>
          <a:bodyPr wrap="square">
            <a:spAutoFit/>
          </a:bodyPr>
          <a:lstStyle/>
          <a:p>
            <a:pPr algn="ctr"/>
            <a:r>
              <a:rPr lang="en-US" b="1" dirty="0"/>
              <a:t>provost.psu.edu</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699" y="2036555"/>
            <a:ext cx="4322419" cy="2161210"/>
          </a:xfrm>
          <a:prstGeom prst="rect">
            <a:avLst/>
          </a:prstGeom>
        </p:spPr>
      </p:pic>
    </p:spTree>
    <p:extLst>
      <p:ext uri="{BB962C8B-B14F-4D97-AF65-F5344CB8AC3E}">
        <p14:creationId xmlns:p14="http://schemas.microsoft.com/office/powerpoint/2010/main" val="1513737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199" y="357187"/>
            <a:ext cx="8429625" cy="1711337"/>
          </a:xfrm>
        </p:spPr>
        <p:txBody>
          <a:bodyPr>
            <a:noAutofit/>
          </a:bodyPr>
          <a:lstStyle/>
          <a:p>
            <a:pPr algn="ctr"/>
            <a:r>
              <a:rPr lang="en-US" sz="4000" dirty="0" smtClean="0"/>
              <a:t>“Our Commitment to Impact”    strategicplan.psu.edu</a:t>
            </a:r>
            <a:r>
              <a:rPr lang="en-US" sz="3900" dirty="0" smtClean="0"/>
              <a:t/>
            </a:r>
            <a:br>
              <a:rPr lang="en-US" sz="3900" dirty="0" smtClean="0"/>
            </a:br>
            <a:endParaRPr lang="en-US" sz="3900" dirty="0"/>
          </a:p>
        </p:txBody>
      </p:sp>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pic>
        <p:nvPicPr>
          <p:cNvPr id="6" name="Picture 5"/>
          <p:cNvPicPr>
            <a:picLocks noChangeAspect="1"/>
          </p:cNvPicPr>
          <p:nvPr/>
        </p:nvPicPr>
        <p:blipFill>
          <a:blip r:embed="rId4"/>
          <a:stretch>
            <a:fillRect/>
          </a:stretch>
        </p:blipFill>
        <p:spPr>
          <a:xfrm>
            <a:off x="662214" y="1765874"/>
            <a:ext cx="8019593" cy="2563845"/>
          </a:xfrm>
          <a:prstGeom prst="rect">
            <a:avLst/>
          </a:prstGeom>
        </p:spPr>
      </p:pic>
    </p:spTree>
    <p:extLst>
      <p:ext uri="{BB962C8B-B14F-4D97-AF65-F5344CB8AC3E}">
        <p14:creationId xmlns:p14="http://schemas.microsoft.com/office/powerpoint/2010/main" val="1631250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450574"/>
            <a:ext cx="8229600" cy="1139274"/>
          </a:xfrm>
        </p:spPr>
        <p:txBody>
          <a:bodyPr>
            <a:noAutofit/>
          </a:bodyPr>
          <a:lstStyle/>
          <a:p>
            <a:r>
              <a:rPr lang="en-US" sz="4000" dirty="0" smtClean="0"/>
              <a:t>How Our Plan Came Together</a:t>
            </a:r>
            <a:br>
              <a:rPr lang="en-US" sz="4000" dirty="0" smtClean="0"/>
            </a:br>
            <a:endParaRPr lang="en-US" sz="4000" dirty="0"/>
          </a:p>
        </p:txBody>
      </p:sp>
      <p:sp>
        <p:nvSpPr>
          <p:cNvPr id="10" name="Content Placeholder 5"/>
          <p:cNvSpPr txBox="1">
            <a:spLocks/>
          </p:cNvSpPr>
          <p:nvPr/>
        </p:nvSpPr>
        <p:spPr>
          <a:xfrm>
            <a:off x="4911054" y="1166191"/>
            <a:ext cx="4232946" cy="345872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tx1"/>
                </a:solidFill>
              </a:rPr>
              <a:t>Penn State’s strategic plan was </a:t>
            </a:r>
            <a:r>
              <a:rPr lang="en-US" sz="2000" dirty="0">
                <a:solidFill>
                  <a:schemeClr val="tx1"/>
                </a:solidFill>
              </a:rPr>
              <a:t>published in </a:t>
            </a:r>
            <a:r>
              <a:rPr lang="en-US" sz="2000" dirty="0" smtClean="0">
                <a:solidFill>
                  <a:schemeClr val="tx1"/>
                </a:solidFill>
              </a:rPr>
              <a:t>February 2016 </a:t>
            </a:r>
            <a:r>
              <a:rPr lang="en-US" sz="2000" dirty="0">
                <a:solidFill>
                  <a:schemeClr val="tx1"/>
                </a:solidFill>
              </a:rPr>
              <a:t>after </a:t>
            </a:r>
            <a:r>
              <a:rPr lang="en-US" sz="2000" dirty="0" smtClean="0">
                <a:solidFill>
                  <a:schemeClr val="tx1"/>
                </a:solidFill>
              </a:rPr>
              <a:t/>
            </a:r>
            <a:br>
              <a:rPr lang="en-US" sz="2000" dirty="0" smtClean="0">
                <a:solidFill>
                  <a:schemeClr val="tx1"/>
                </a:solidFill>
              </a:rPr>
            </a:br>
            <a:r>
              <a:rPr lang="en-US" sz="2000" dirty="0" smtClean="0">
                <a:solidFill>
                  <a:schemeClr val="tx1"/>
                </a:solidFill>
              </a:rPr>
              <a:t>an inclusive two-year process.</a:t>
            </a:r>
          </a:p>
          <a:p>
            <a:r>
              <a:rPr lang="en-US" sz="2000" dirty="0" smtClean="0">
                <a:solidFill>
                  <a:schemeClr val="tx1"/>
                </a:solidFill>
              </a:rPr>
              <a:t>Planning in 48 academic and administrative units drove development of the new University-wide plan, which identifies priorities </a:t>
            </a:r>
            <a:r>
              <a:rPr lang="en-US" sz="2000" dirty="0">
                <a:solidFill>
                  <a:schemeClr val="tx1"/>
                </a:solidFill>
              </a:rPr>
              <a:t>and goals </a:t>
            </a:r>
            <a:r>
              <a:rPr lang="en-US" sz="2000" dirty="0" smtClean="0">
                <a:solidFill>
                  <a:schemeClr val="tx1"/>
                </a:solidFill>
              </a:rPr>
              <a:t/>
            </a:r>
            <a:br>
              <a:rPr lang="en-US" sz="2000" dirty="0" smtClean="0">
                <a:solidFill>
                  <a:schemeClr val="tx1"/>
                </a:solidFill>
              </a:rPr>
            </a:br>
            <a:r>
              <a:rPr lang="en-US" sz="2000" dirty="0" smtClean="0">
                <a:solidFill>
                  <a:schemeClr val="tx1"/>
                </a:solidFill>
              </a:rPr>
              <a:t>for 2016-2020.</a:t>
            </a:r>
            <a:endParaRPr lang="en-US" sz="2000" dirty="0">
              <a:solidFill>
                <a:schemeClr val="tx1"/>
              </a:solidFill>
            </a:endParaRPr>
          </a:p>
        </p:txBody>
      </p:sp>
      <p:pic>
        <p:nvPicPr>
          <p:cNvPr id="5" name="Picture 4" descr="PS_HOR_REV_CMYK_2C.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035" y="1219355"/>
            <a:ext cx="4192184" cy="2881827"/>
          </a:xfrm>
          <a:prstGeom prst="rect">
            <a:avLst/>
          </a:prstGeom>
        </p:spPr>
      </p:pic>
    </p:spTree>
    <p:extLst>
      <p:ext uri="{BB962C8B-B14F-4D97-AF65-F5344CB8AC3E}">
        <p14:creationId xmlns:p14="http://schemas.microsoft.com/office/powerpoint/2010/main" val="1805955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32875" y="106614"/>
            <a:ext cx="8723443" cy="1767187"/>
          </a:xfrm>
        </p:spPr>
        <p:txBody>
          <a:bodyPr>
            <a:noAutofit/>
          </a:bodyPr>
          <a:lstStyle/>
          <a:p>
            <a:r>
              <a:rPr lang="en-US" sz="3400" dirty="0" smtClean="0"/>
              <a:t>The Plan’s Core Components</a:t>
            </a:r>
            <a:r>
              <a:rPr lang="en-US" sz="3600" dirty="0" smtClean="0"/>
              <a:t/>
            </a:r>
            <a:br>
              <a:rPr lang="en-US" sz="3600" dirty="0" smtClean="0"/>
            </a:br>
            <a:endParaRPr lang="en-US" sz="3600" dirty="0"/>
          </a:p>
        </p:txBody>
      </p:sp>
      <p:sp>
        <p:nvSpPr>
          <p:cNvPr id="8" name="Content Placeholder 5"/>
          <p:cNvSpPr>
            <a:spLocks noGrp="1"/>
          </p:cNvSpPr>
          <p:nvPr>
            <p:ph idx="1"/>
          </p:nvPr>
        </p:nvSpPr>
        <p:spPr>
          <a:xfrm>
            <a:off x="513567" y="1052186"/>
            <a:ext cx="8630433" cy="3165156"/>
          </a:xfrm>
        </p:spPr>
        <p:txBody>
          <a:bodyPr>
            <a:noAutofit/>
          </a:bodyPr>
          <a:lstStyle/>
          <a:p>
            <a:pPr marL="0" indent="0">
              <a:spcBef>
                <a:spcPts val="0"/>
              </a:spcBef>
              <a:spcAft>
                <a:spcPts val="300"/>
              </a:spcAft>
              <a:buNone/>
            </a:pPr>
            <a:r>
              <a:rPr lang="en-US" sz="2000" b="1" dirty="0" smtClean="0">
                <a:solidFill>
                  <a:schemeClr val="tx1"/>
                </a:solidFill>
              </a:rPr>
              <a:t>The Fundamentals</a:t>
            </a:r>
            <a:endParaRPr lang="en-US" sz="2000" b="1" dirty="0">
              <a:solidFill>
                <a:schemeClr val="tx1"/>
              </a:solidFill>
            </a:endParaRPr>
          </a:p>
          <a:p>
            <a:pPr marL="685800" indent="-274320">
              <a:spcBef>
                <a:spcPts val="0"/>
              </a:spcBef>
              <a:spcAft>
                <a:spcPts val="300"/>
              </a:spcAft>
              <a:buFont typeface="Arial" panose="020B0604020202020204" pitchFamily="34" charset="0"/>
              <a:buChar char="•"/>
            </a:pPr>
            <a:r>
              <a:rPr lang="en-US" sz="2000" dirty="0" smtClean="0">
                <a:solidFill>
                  <a:schemeClr val="tx1"/>
                </a:solidFill>
              </a:rPr>
              <a:t>Penn State’s vision and mission statements, and institutional values</a:t>
            </a:r>
            <a:endParaRPr lang="en-US" sz="2000" dirty="0">
              <a:solidFill>
                <a:schemeClr val="tx1"/>
              </a:solidFill>
            </a:endParaRPr>
          </a:p>
          <a:p>
            <a:pPr marL="0" indent="0">
              <a:spcBef>
                <a:spcPts val="0"/>
              </a:spcBef>
              <a:spcAft>
                <a:spcPts val="300"/>
              </a:spcAft>
              <a:buNone/>
            </a:pPr>
            <a:r>
              <a:rPr lang="en-US" sz="2000" b="1" dirty="0" smtClean="0">
                <a:solidFill>
                  <a:schemeClr val="tx1"/>
                </a:solidFill>
              </a:rPr>
              <a:t>Six Foundations</a:t>
            </a:r>
          </a:p>
          <a:p>
            <a:pPr marL="685800" indent="-274320">
              <a:spcBef>
                <a:spcPts val="0"/>
              </a:spcBef>
              <a:spcAft>
                <a:spcPts val="300"/>
              </a:spcAft>
              <a:buFont typeface="Arial" panose="020B0604020202020204" pitchFamily="34" charset="0"/>
              <a:buChar char="•"/>
            </a:pPr>
            <a:r>
              <a:rPr lang="en-US" sz="2000" dirty="0" smtClean="0">
                <a:solidFill>
                  <a:schemeClr val="tx1"/>
                </a:solidFill>
              </a:rPr>
              <a:t>Integral </a:t>
            </a:r>
            <a:r>
              <a:rPr lang="en-US" sz="2000" dirty="0">
                <a:solidFill>
                  <a:schemeClr val="tx1"/>
                </a:solidFill>
              </a:rPr>
              <a:t>to all that we </a:t>
            </a:r>
            <a:r>
              <a:rPr lang="en-US" sz="2000" dirty="0" smtClean="0">
                <a:solidFill>
                  <a:schemeClr val="tx1"/>
                </a:solidFill>
              </a:rPr>
              <a:t>do and everyone’s responsibility to sustain</a:t>
            </a:r>
          </a:p>
          <a:p>
            <a:pPr marL="0" indent="0">
              <a:spcBef>
                <a:spcPts val="600"/>
              </a:spcBef>
              <a:spcAft>
                <a:spcPts val="300"/>
              </a:spcAft>
              <a:buNone/>
            </a:pPr>
            <a:r>
              <a:rPr lang="en-US" sz="2000" b="1" dirty="0" smtClean="0">
                <a:solidFill>
                  <a:schemeClr val="tx1"/>
                </a:solidFill>
              </a:rPr>
              <a:t>Five Thematic Priorities</a:t>
            </a:r>
          </a:p>
          <a:p>
            <a:pPr marL="685800" indent="-274320">
              <a:spcBef>
                <a:spcPts val="0"/>
              </a:spcBef>
              <a:spcAft>
                <a:spcPts val="300"/>
              </a:spcAft>
              <a:buFont typeface="Arial" panose="020B0604020202020204" pitchFamily="34" charset="0"/>
              <a:buChar char="•"/>
            </a:pPr>
            <a:r>
              <a:rPr lang="en-US" sz="2000" dirty="0" smtClean="0">
                <a:solidFill>
                  <a:schemeClr val="tx1"/>
                </a:solidFill>
              </a:rPr>
              <a:t>Key areas </a:t>
            </a:r>
            <a:r>
              <a:rPr lang="en-US" sz="2000" dirty="0">
                <a:solidFill>
                  <a:schemeClr val="tx1"/>
                </a:solidFill>
              </a:rPr>
              <a:t>of strength </a:t>
            </a:r>
            <a:r>
              <a:rPr lang="en-US" sz="2000" dirty="0" smtClean="0">
                <a:solidFill>
                  <a:schemeClr val="tx1"/>
                </a:solidFill>
              </a:rPr>
              <a:t>and growth in </a:t>
            </a:r>
            <a:r>
              <a:rPr lang="en-US" sz="2000" dirty="0">
                <a:solidFill>
                  <a:schemeClr val="tx1"/>
                </a:solidFill>
              </a:rPr>
              <a:t>teaching, research, and service </a:t>
            </a:r>
          </a:p>
          <a:p>
            <a:pPr marL="685800" indent="-274320">
              <a:spcBef>
                <a:spcPts val="0"/>
              </a:spcBef>
              <a:spcAft>
                <a:spcPts val="300"/>
              </a:spcAft>
              <a:buFont typeface="Arial" panose="020B0604020202020204" pitchFamily="34" charset="0"/>
              <a:buChar char="•"/>
            </a:pPr>
            <a:r>
              <a:rPr lang="en-US" sz="2000" dirty="0" smtClean="0">
                <a:solidFill>
                  <a:schemeClr val="tx1"/>
                </a:solidFill>
              </a:rPr>
              <a:t>Potential for meaningful impacts </a:t>
            </a:r>
            <a:r>
              <a:rPr lang="en-US" sz="2000" dirty="0">
                <a:solidFill>
                  <a:schemeClr val="tx1"/>
                </a:solidFill>
              </a:rPr>
              <a:t>in the Commonwealth and beyond</a:t>
            </a:r>
          </a:p>
          <a:p>
            <a:pPr marL="0" indent="0">
              <a:spcBef>
                <a:spcPts val="600"/>
              </a:spcBef>
              <a:spcAft>
                <a:spcPts val="300"/>
              </a:spcAft>
              <a:buNone/>
            </a:pPr>
            <a:r>
              <a:rPr lang="en-US" sz="2000" b="1" dirty="0" smtClean="0">
                <a:solidFill>
                  <a:schemeClr val="tx1"/>
                </a:solidFill>
              </a:rPr>
              <a:t>Three Supporting </a:t>
            </a:r>
            <a:r>
              <a:rPr lang="en-US" sz="2000" b="1" dirty="0">
                <a:solidFill>
                  <a:schemeClr val="tx1"/>
                </a:solidFill>
              </a:rPr>
              <a:t>Elements</a:t>
            </a:r>
          </a:p>
          <a:p>
            <a:pPr marL="685800" indent="-274320">
              <a:spcBef>
                <a:spcPts val="0"/>
              </a:spcBef>
              <a:spcAft>
                <a:spcPts val="300"/>
              </a:spcAft>
              <a:buFont typeface="Arial" panose="020B0604020202020204" pitchFamily="34" charset="0"/>
              <a:buChar char="•"/>
            </a:pPr>
            <a:r>
              <a:rPr lang="en-US" sz="2000" dirty="0">
                <a:solidFill>
                  <a:schemeClr val="tx1"/>
                </a:solidFill>
              </a:rPr>
              <a:t>P</a:t>
            </a:r>
            <a:r>
              <a:rPr lang="en-US" sz="2000" dirty="0" smtClean="0">
                <a:solidFill>
                  <a:schemeClr val="tx1"/>
                </a:solidFill>
              </a:rPr>
              <a:t>ieces of equal importance required to achieve desired outcomes</a:t>
            </a:r>
            <a:endParaRPr lang="en-US" sz="2000" dirty="0">
              <a:solidFill>
                <a:schemeClr val="tx1"/>
              </a:solidFill>
            </a:endParaRPr>
          </a:p>
        </p:txBody>
      </p:sp>
      <p:pic>
        <p:nvPicPr>
          <p:cNvPr id="6" name="Picture 5" descr="PS_HOR_REV_CMYK_2C.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21565" y="4638157"/>
            <a:ext cx="6345430" cy="388607"/>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smtClean="0">
                <a:solidFill>
                  <a:prstClr val="black">
                    <a:tint val="75000"/>
                  </a:prstClr>
                </a:solidFill>
                <a:latin typeface="Franklin Gothic Book"/>
              </a:rPr>
              <a:t>OFFICE OF THE EXECUTIVE VICE PRESIDENT AND PROVOST</a:t>
            </a:r>
            <a:endParaRPr lang="en-US" sz="1100" kern="1200" dirty="0">
              <a:solidFill>
                <a:prstClr val="black">
                  <a:tint val="75000"/>
                </a:prstClr>
              </a:solidFill>
              <a:latin typeface="Franklin Gothic Book"/>
            </a:endParaRPr>
          </a:p>
        </p:txBody>
      </p:sp>
    </p:spTree>
    <p:extLst>
      <p:ext uri="{BB962C8B-B14F-4D97-AF65-F5344CB8AC3E}">
        <p14:creationId xmlns:p14="http://schemas.microsoft.com/office/powerpoint/2010/main" val="1174537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00025"/>
            <a:ext cx="8229600" cy="1868499"/>
          </a:xfrm>
        </p:spPr>
        <p:txBody>
          <a:bodyPr>
            <a:noAutofit/>
          </a:bodyPr>
          <a:lstStyle/>
          <a:p>
            <a:r>
              <a:rPr lang="en-US" sz="4000" dirty="0" smtClean="0"/>
              <a:t>Penn State’s Vision Statement</a:t>
            </a:r>
            <a:br>
              <a:rPr lang="en-US" sz="4000" dirty="0" smtClean="0"/>
            </a:br>
            <a:endParaRPr lang="en-US" sz="4000" dirty="0"/>
          </a:p>
        </p:txBody>
      </p:sp>
      <p:sp>
        <p:nvSpPr>
          <p:cNvPr id="10" name="Content Placeholder 5"/>
          <p:cNvSpPr txBox="1">
            <a:spLocks/>
          </p:cNvSpPr>
          <p:nvPr/>
        </p:nvSpPr>
        <p:spPr>
          <a:xfrm>
            <a:off x="5180497" y="1344986"/>
            <a:ext cx="3370838" cy="33961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chemeClr val="tx1"/>
                </a:solidFill>
              </a:rPr>
              <a:t>“Penn State will be a leader </a:t>
            </a:r>
            <a:r>
              <a:rPr lang="en-US" sz="2000" dirty="0" smtClean="0">
                <a:solidFill>
                  <a:schemeClr val="tx1"/>
                </a:solidFill>
              </a:rPr>
              <a:t/>
            </a:r>
            <a:br>
              <a:rPr lang="en-US" sz="2000" dirty="0" smtClean="0">
                <a:solidFill>
                  <a:schemeClr val="tx1"/>
                </a:solidFill>
              </a:rPr>
            </a:br>
            <a:r>
              <a:rPr lang="en-US" sz="2000" dirty="0" smtClean="0">
                <a:solidFill>
                  <a:schemeClr val="tx1"/>
                </a:solidFill>
              </a:rPr>
              <a:t>in </a:t>
            </a:r>
            <a:r>
              <a:rPr lang="en-US" sz="2000" dirty="0">
                <a:solidFill>
                  <a:schemeClr val="tx1"/>
                </a:solidFill>
              </a:rPr>
              <a:t>research, learning, and engagement that facilitates innovation, embraces diversity and sustainability, and inspires achievements that will affect the world in positive and enduring </a:t>
            </a:r>
            <a:r>
              <a:rPr lang="en-US" sz="2000" dirty="0" smtClean="0">
                <a:solidFill>
                  <a:schemeClr val="tx1"/>
                </a:solidFill>
              </a:rPr>
              <a:t>ways.”</a:t>
            </a:r>
            <a:endParaRPr lang="en-US" sz="2000" dirty="0">
              <a:solidFill>
                <a:schemeClr val="tx1"/>
              </a:solidFill>
            </a:endParaRPr>
          </a:p>
        </p:txBody>
      </p:sp>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291" y="1344986"/>
            <a:ext cx="3759116" cy="2756930"/>
          </a:xfrm>
          <a:prstGeom prst="rect">
            <a:avLst/>
          </a:prstGeom>
        </p:spPr>
      </p:pic>
    </p:spTree>
    <p:extLst>
      <p:ext uri="{BB962C8B-B14F-4D97-AF65-F5344CB8AC3E}">
        <p14:creationId xmlns:p14="http://schemas.microsoft.com/office/powerpoint/2010/main" val="3786248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00025"/>
            <a:ext cx="8229600" cy="1868499"/>
          </a:xfrm>
        </p:spPr>
        <p:txBody>
          <a:bodyPr>
            <a:noAutofit/>
          </a:bodyPr>
          <a:lstStyle/>
          <a:p>
            <a:r>
              <a:rPr lang="en-US" sz="4000" dirty="0" smtClean="0"/>
              <a:t>Penn State’s Mission Statement</a:t>
            </a:r>
            <a:br>
              <a:rPr lang="en-US" sz="4000" dirty="0" smtClean="0"/>
            </a:br>
            <a:endParaRPr lang="en-US" sz="4000" dirty="0"/>
          </a:p>
        </p:txBody>
      </p:sp>
      <p:sp>
        <p:nvSpPr>
          <p:cNvPr id="10" name="Content Placeholder 5"/>
          <p:cNvSpPr txBox="1">
            <a:spLocks/>
          </p:cNvSpPr>
          <p:nvPr/>
        </p:nvSpPr>
        <p:spPr>
          <a:xfrm>
            <a:off x="4560983" y="1362407"/>
            <a:ext cx="4243045" cy="33961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solidFill>
                  <a:schemeClr val="tx1"/>
                </a:solidFill>
              </a:rPr>
              <a:t>“Penn State is </a:t>
            </a:r>
            <a:r>
              <a:rPr lang="en-US" sz="2000" dirty="0">
                <a:solidFill>
                  <a:schemeClr val="tx1"/>
                </a:solidFill>
              </a:rPr>
              <a:t>a multi-campus, </a:t>
            </a:r>
            <a:r>
              <a:rPr lang="en-US" sz="2000" dirty="0" smtClean="0">
                <a:solidFill>
                  <a:schemeClr val="tx1"/>
                </a:solidFill>
              </a:rPr>
              <a:t/>
            </a:r>
            <a:br>
              <a:rPr lang="en-US" sz="2000" dirty="0" smtClean="0">
                <a:solidFill>
                  <a:schemeClr val="tx1"/>
                </a:solidFill>
              </a:rPr>
            </a:br>
            <a:r>
              <a:rPr lang="en-US" sz="2000" dirty="0" smtClean="0">
                <a:solidFill>
                  <a:schemeClr val="tx1"/>
                </a:solidFill>
              </a:rPr>
              <a:t>land-grant</a:t>
            </a:r>
            <a:r>
              <a:rPr lang="en-US" sz="2000" dirty="0">
                <a:solidFill>
                  <a:schemeClr val="tx1"/>
                </a:solidFill>
              </a:rPr>
              <a:t>, public research University that educates students from around the world, and supports individuals and communities through integrated programs of teaching, research, and service</a:t>
            </a:r>
            <a:r>
              <a:rPr lang="en-US" sz="2000" dirty="0" smtClean="0">
                <a:solidFill>
                  <a:schemeClr val="tx1"/>
                </a:solidFill>
              </a:rPr>
              <a:t>.”</a:t>
            </a:r>
            <a:endParaRPr lang="en-US" sz="2000" dirty="0">
              <a:solidFill>
                <a:schemeClr val="tx1"/>
              </a:solidFill>
            </a:endParaRPr>
          </a:p>
        </p:txBody>
      </p:sp>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00" y="1378587"/>
            <a:ext cx="3587500" cy="2740451"/>
          </a:xfrm>
          <a:prstGeom prst="rect">
            <a:avLst/>
          </a:prstGeom>
        </p:spPr>
      </p:pic>
    </p:spTree>
    <p:extLst>
      <p:ext uri="{BB962C8B-B14F-4D97-AF65-F5344CB8AC3E}">
        <p14:creationId xmlns:p14="http://schemas.microsoft.com/office/powerpoint/2010/main" val="3133062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1"/>
            <a:ext cx="8229600" cy="2068524"/>
          </a:xfrm>
        </p:spPr>
        <p:txBody>
          <a:bodyPr>
            <a:noAutofit/>
          </a:bodyPr>
          <a:lstStyle/>
          <a:p>
            <a:r>
              <a:rPr lang="en-US" sz="4000" dirty="0" smtClean="0"/>
              <a:t>Penn State’s Institutional Values</a:t>
            </a:r>
            <a:br>
              <a:rPr lang="en-US" sz="4000" dirty="0" smtClean="0"/>
            </a:br>
            <a:endParaRPr lang="en-US" sz="4000" dirty="0"/>
          </a:p>
        </p:txBody>
      </p:sp>
      <p:sp>
        <p:nvSpPr>
          <p:cNvPr id="10" name="Content Placeholder 5"/>
          <p:cNvSpPr txBox="1">
            <a:spLocks/>
          </p:cNvSpPr>
          <p:nvPr/>
        </p:nvSpPr>
        <p:spPr>
          <a:xfrm>
            <a:off x="6215864" y="1185974"/>
            <a:ext cx="2310619" cy="33961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tx1"/>
                </a:solidFill>
                <a:cs typeface="Times New Roman" pitchFamily="18" charset="0"/>
              </a:rPr>
              <a:t>Integrity</a:t>
            </a:r>
          </a:p>
          <a:p>
            <a:r>
              <a:rPr lang="en-US" sz="2400" dirty="0">
                <a:solidFill>
                  <a:schemeClr val="tx1"/>
                </a:solidFill>
                <a:cs typeface="Times New Roman" pitchFamily="18" charset="0"/>
              </a:rPr>
              <a:t>Respect</a:t>
            </a:r>
          </a:p>
          <a:p>
            <a:r>
              <a:rPr lang="en-US" sz="2400" dirty="0">
                <a:solidFill>
                  <a:schemeClr val="tx1"/>
                </a:solidFill>
                <a:cs typeface="Times New Roman" pitchFamily="18" charset="0"/>
              </a:rPr>
              <a:t>Responsibility</a:t>
            </a:r>
          </a:p>
          <a:p>
            <a:r>
              <a:rPr lang="en-US" sz="2400" dirty="0">
                <a:solidFill>
                  <a:schemeClr val="tx1"/>
                </a:solidFill>
                <a:cs typeface="Times New Roman" pitchFamily="18" charset="0"/>
              </a:rPr>
              <a:t>Discovery</a:t>
            </a:r>
          </a:p>
          <a:p>
            <a:r>
              <a:rPr lang="en-US" sz="2400" dirty="0" smtClean="0">
                <a:solidFill>
                  <a:schemeClr val="tx1"/>
                </a:solidFill>
                <a:cs typeface="Times New Roman" pitchFamily="18" charset="0"/>
              </a:rPr>
              <a:t>Excellence</a:t>
            </a:r>
            <a:endParaRPr lang="en-US" sz="2400" dirty="0">
              <a:solidFill>
                <a:schemeClr val="tx1"/>
              </a:solidFill>
              <a:cs typeface="Times New Roman" pitchFamily="18" charset="0"/>
            </a:endParaRPr>
          </a:p>
          <a:p>
            <a:r>
              <a:rPr lang="en-US" sz="2400" dirty="0" smtClean="0">
                <a:solidFill>
                  <a:schemeClr val="tx1"/>
                </a:solidFill>
                <a:cs typeface="Times New Roman" pitchFamily="18" charset="0"/>
              </a:rPr>
              <a:t>Community</a:t>
            </a:r>
            <a:endParaRPr lang="en-US" sz="2400" dirty="0">
              <a:solidFill>
                <a:schemeClr val="tx1"/>
              </a:solidFill>
              <a:cs typeface="Times New Roman" pitchFamily="18" charset="0"/>
            </a:endParaRPr>
          </a:p>
        </p:txBody>
      </p:sp>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427" y="1333881"/>
            <a:ext cx="5378241" cy="2775781"/>
          </a:xfrm>
          <a:prstGeom prst="rect">
            <a:avLst/>
          </a:prstGeom>
        </p:spPr>
      </p:pic>
    </p:spTree>
    <p:extLst>
      <p:ext uri="{BB962C8B-B14F-4D97-AF65-F5344CB8AC3E}">
        <p14:creationId xmlns:p14="http://schemas.microsoft.com/office/powerpoint/2010/main" val="2499817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20556" y="339407"/>
            <a:ext cx="8542969" cy="1619135"/>
          </a:xfrm>
        </p:spPr>
        <p:txBody>
          <a:bodyPr>
            <a:noAutofit/>
          </a:bodyPr>
          <a:lstStyle/>
          <a:p>
            <a:r>
              <a:rPr lang="en-US" sz="4000" dirty="0" smtClean="0"/>
              <a:t>The Plan’s Six Foundations</a:t>
            </a:r>
            <a:br>
              <a:rPr lang="en-US" sz="4000" dirty="0" smtClean="0"/>
            </a:br>
            <a:endParaRPr lang="en-US" sz="4000" dirty="0"/>
          </a:p>
        </p:txBody>
      </p:sp>
      <p:sp>
        <p:nvSpPr>
          <p:cNvPr id="9" name="Content Placeholder 5"/>
          <p:cNvSpPr>
            <a:spLocks noGrp="1"/>
          </p:cNvSpPr>
          <p:nvPr>
            <p:ph idx="1"/>
          </p:nvPr>
        </p:nvSpPr>
        <p:spPr>
          <a:xfrm>
            <a:off x="4726112" y="1357313"/>
            <a:ext cx="4237413" cy="3267599"/>
          </a:xfrm>
        </p:spPr>
        <p:txBody>
          <a:bodyPr>
            <a:noAutofit/>
          </a:bodyPr>
          <a:lstStyle/>
          <a:p>
            <a:r>
              <a:rPr lang="en-US" sz="2200" dirty="0">
                <a:solidFill>
                  <a:schemeClr val="tx1"/>
                </a:solidFill>
              </a:rPr>
              <a:t>Enabling Access to Education</a:t>
            </a:r>
          </a:p>
          <a:p>
            <a:r>
              <a:rPr lang="en-US" sz="2200" dirty="0">
                <a:solidFill>
                  <a:schemeClr val="tx1"/>
                </a:solidFill>
              </a:rPr>
              <a:t>Engaging Our Students</a:t>
            </a:r>
          </a:p>
          <a:p>
            <a:r>
              <a:rPr lang="en-US" sz="2200" dirty="0" smtClean="0">
                <a:solidFill>
                  <a:schemeClr val="tx1"/>
                </a:solidFill>
              </a:rPr>
              <a:t>Fostering and Embracing </a:t>
            </a:r>
            <a:br>
              <a:rPr lang="en-US" sz="2200" dirty="0" smtClean="0">
                <a:solidFill>
                  <a:schemeClr val="tx1"/>
                </a:solidFill>
              </a:rPr>
            </a:br>
            <a:r>
              <a:rPr lang="en-US" sz="2200" dirty="0" smtClean="0">
                <a:solidFill>
                  <a:schemeClr val="tx1"/>
                </a:solidFill>
              </a:rPr>
              <a:t>a </a:t>
            </a:r>
            <a:r>
              <a:rPr lang="en-US" sz="2200" dirty="0">
                <a:solidFill>
                  <a:schemeClr val="tx1"/>
                </a:solidFill>
              </a:rPr>
              <a:t>Diverse World</a:t>
            </a:r>
          </a:p>
          <a:p>
            <a:r>
              <a:rPr lang="en-US" sz="2200" dirty="0">
                <a:solidFill>
                  <a:schemeClr val="tx1"/>
                </a:solidFill>
              </a:rPr>
              <a:t>Enhancing Global Engagement</a:t>
            </a:r>
          </a:p>
          <a:p>
            <a:r>
              <a:rPr lang="en-US" sz="2200" dirty="0">
                <a:solidFill>
                  <a:schemeClr val="tx1"/>
                </a:solidFill>
              </a:rPr>
              <a:t>Driving Economic Development</a:t>
            </a:r>
          </a:p>
          <a:p>
            <a:r>
              <a:rPr lang="en-US" sz="2200" dirty="0" smtClean="0">
                <a:solidFill>
                  <a:schemeClr val="tx1"/>
                </a:solidFill>
              </a:rPr>
              <a:t>Ensuring </a:t>
            </a:r>
            <a:r>
              <a:rPr lang="en-US" sz="2200" dirty="0">
                <a:solidFill>
                  <a:schemeClr val="tx1"/>
                </a:solidFill>
              </a:rPr>
              <a:t>a Sustainable Future</a:t>
            </a:r>
          </a:p>
        </p:txBody>
      </p:sp>
      <p:pic>
        <p:nvPicPr>
          <p:cNvPr id="5" name="Picture 4" descr="PS_HOR_REV_CMYK_2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7" y="4660191"/>
            <a:ext cx="1376493" cy="434124"/>
          </a:xfrm>
          <a:prstGeom prst="rect">
            <a:avLst/>
          </a:prstGeom>
        </p:spPr>
      </p:pic>
      <p:sp>
        <p:nvSpPr>
          <p:cNvPr id="7" name="Footer Placeholder 5"/>
          <p:cNvSpPr>
            <a:spLocks noGrp="1"/>
          </p:cNvSpPr>
          <p:nvPr/>
        </p:nvSpPr>
        <p:spPr>
          <a:xfrm>
            <a:off x="1914279" y="4641862"/>
            <a:ext cx="6352715"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prstClr val="black">
                    <a:tint val="75000"/>
                  </a:prstClr>
                </a:solidFill>
              </a:rPr>
              <a:t>OFFICE OF THE EXECUTIVE VICE PRESIDENT AND PROVOST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332" y="1439029"/>
            <a:ext cx="3880005" cy="2588441"/>
          </a:xfrm>
          <a:prstGeom prst="rect">
            <a:avLst/>
          </a:prstGeom>
        </p:spPr>
      </p:pic>
    </p:spTree>
    <p:extLst>
      <p:ext uri="{BB962C8B-B14F-4D97-AF65-F5344CB8AC3E}">
        <p14:creationId xmlns:p14="http://schemas.microsoft.com/office/powerpoint/2010/main" val="3190490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PSLH master">
  <a:themeElements>
    <a:clrScheme name="PSLH 2">
      <a:dk1>
        <a:sysClr val="windowText" lastClr="000000"/>
      </a:dk1>
      <a:lt1>
        <a:sysClr val="window" lastClr="FFFFFF"/>
      </a:lt1>
      <a:dk2>
        <a:srgbClr val="242852"/>
      </a:dk2>
      <a:lt2>
        <a:srgbClr val="C4E0FF"/>
      </a:lt2>
      <a:accent1>
        <a:srgbClr val="629DD1"/>
      </a:accent1>
      <a:accent2>
        <a:srgbClr val="0461C8"/>
      </a:accent2>
      <a:accent3>
        <a:srgbClr val="AAB5D0"/>
      </a:accent3>
      <a:accent4>
        <a:srgbClr val="1D2C5A"/>
      </a:accent4>
      <a:accent5>
        <a:srgbClr val="76CBD5"/>
      </a:accent5>
      <a:accent6>
        <a:srgbClr val="7F95DE"/>
      </a:accent6>
      <a:hlink>
        <a:srgbClr val="20ACC3"/>
      </a:hlink>
      <a:folHlink>
        <a:srgbClr val="A962F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PSLH master">
  <a:themeElements>
    <a:clrScheme name="PSLH 2">
      <a:dk1>
        <a:sysClr val="windowText" lastClr="000000"/>
      </a:dk1>
      <a:lt1>
        <a:sysClr val="window" lastClr="FFFFFF"/>
      </a:lt1>
      <a:dk2>
        <a:srgbClr val="242852"/>
      </a:dk2>
      <a:lt2>
        <a:srgbClr val="C4E0FF"/>
      </a:lt2>
      <a:accent1>
        <a:srgbClr val="629DD1"/>
      </a:accent1>
      <a:accent2>
        <a:srgbClr val="0461C8"/>
      </a:accent2>
      <a:accent3>
        <a:srgbClr val="AAB5D0"/>
      </a:accent3>
      <a:accent4>
        <a:srgbClr val="1D2C5A"/>
      </a:accent4>
      <a:accent5>
        <a:srgbClr val="76CBD5"/>
      </a:accent5>
      <a:accent6>
        <a:srgbClr val="7F95DE"/>
      </a:accent6>
      <a:hlink>
        <a:srgbClr val="20ACC3"/>
      </a:hlink>
      <a:folHlink>
        <a:srgbClr val="A962F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9301</TotalTime>
  <Words>2594</Words>
  <Application>Microsoft Office PowerPoint</Application>
  <PresentationFormat>On-screen Show (16:9)</PresentationFormat>
  <Paragraphs>349</Paragraphs>
  <Slides>28</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Courier New</vt:lpstr>
      <vt:lpstr>Franklin Gothic Book</vt:lpstr>
      <vt:lpstr>Rockwell</vt:lpstr>
      <vt:lpstr>Times New Roman</vt:lpstr>
      <vt:lpstr>PSLH master</vt:lpstr>
      <vt:lpstr>2_PSLH master</vt:lpstr>
      <vt:lpstr>Penn State Strategic Plan  Implementation Update</vt:lpstr>
      <vt:lpstr>University Strategic Planning: Why It’s Still Essential</vt:lpstr>
      <vt:lpstr>“Our Commitment to Impact”    strategicplan.psu.edu </vt:lpstr>
      <vt:lpstr>How Our Plan Came Together </vt:lpstr>
      <vt:lpstr>The Plan’s Core Components </vt:lpstr>
      <vt:lpstr>Penn State’s Vision Statement </vt:lpstr>
      <vt:lpstr>Penn State’s Mission Statement </vt:lpstr>
      <vt:lpstr>Penn State’s Institutional Values </vt:lpstr>
      <vt:lpstr>The Plan’s Six Foundations </vt:lpstr>
      <vt:lpstr>The Plan’s Five Thematic Priorities</vt:lpstr>
      <vt:lpstr>The Plan’s Three Supporting Elements / Functional Areas</vt:lpstr>
      <vt:lpstr>Our Strategic Planning Process</vt:lpstr>
      <vt:lpstr>Plan Implementation Structure</vt:lpstr>
      <vt:lpstr>Implementation Structure Detail</vt:lpstr>
      <vt:lpstr>The Committees’ Charges</vt:lpstr>
      <vt:lpstr>Incorporating the Foundations</vt:lpstr>
      <vt:lpstr>Aligning with Unit Strategic Plans </vt:lpstr>
      <vt:lpstr>Unit Alignment and Progress Reports </vt:lpstr>
      <vt:lpstr>Plan Implementation Activities  and Timeline </vt:lpstr>
      <vt:lpstr>Website Updates / New Sections</vt:lpstr>
      <vt:lpstr>Finding Committee Information</vt:lpstr>
      <vt:lpstr>Examples of the Plan in Action</vt:lpstr>
      <vt:lpstr>Living the Plan Every Day</vt:lpstr>
      <vt:lpstr>Our Vast and Vital Call to Action </vt:lpstr>
      <vt:lpstr>From Plan to Action to Impact: Key Takeaways </vt:lpstr>
      <vt:lpstr>What Planning Can Deliver, Enable </vt:lpstr>
      <vt:lpstr>How  You Can Get Involved </vt:lpstr>
      <vt:lpstr>Thank You. Questions and Comments  </vt:lpstr>
    </vt:vector>
  </TitlesOfParts>
  <Manager>jmd158@psu.edu</Manager>
  <Company>Penn State University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Penn State Strategic Plan Implementation Update</dc:title>
  <dc:subject/>
  <dc:creator>Nick Jones</dc:creator>
  <cp:keywords>Penn State University, Strategic Planning, Quality Advocates Network</cp:keywords>
  <dc:description>First draft of presentation to QA Network on 12/01/16</dc:description>
  <cp:lastModifiedBy>John Delavan</cp:lastModifiedBy>
  <cp:revision>686</cp:revision>
  <cp:lastPrinted>2015-01-14T16:17:38Z</cp:lastPrinted>
  <dcterms:created xsi:type="dcterms:W3CDTF">2014-01-15T19:58:58Z</dcterms:created>
  <dcterms:modified xsi:type="dcterms:W3CDTF">2016-12-05T15:32:24Z</dcterms:modified>
  <cp:category>Penn State University, Strategic Planning, Quality Advocates Network</cp:category>
  <cp:contentStatus>Draft 1</cp:contentStatus>
</cp:coreProperties>
</file>